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79" r:id="rId4"/>
    <p:sldId id="278" r:id="rId5"/>
    <p:sldId id="258" r:id="rId6"/>
    <p:sldId id="274" r:id="rId7"/>
    <p:sldId id="264" r:id="rId8"/>
    <p:sldId id="261" r:id="rId9"/>
    <p:sldId id="260" r:id="rId10"/>
    <p:sldId id="280" r:id="rId11"/>
    <p:sldId id="269" r:id="rId12"/>
    <p:sldId id="268" r:id="rId13"/>
    <p:sldId id="270" r:id="rId14"/>
    <p:sldId id="283" r:id="rId15"/>
    <p:sldId id="285" r:id="rId16"/>
    <p:sldId id="284" r:id="rId17"/>
    <p:sldId id="289" r:id="rId18"/>
    <p:sldId id="286" r:id="rId19"/>
    <p:sldId id="282" r:id="rId20"/>
    <p:sldId id="267" r:id="rId21"/>
    <p:sldId id="275" r:id="rId22"/>
    <p:sldId id="276" r:id="rId23"/>
    <p:sldId id="287" r:id="rId24"/>
    <p:sldId id="288" r:id="rId25"/>
    <p:sldId id="292" r:id="rId26"/>
    <p:sldId id="293" r:id="rId27"/>
    <p:sldId id="294" r:id="rId28"/>
    <p:sldId id="296" r:id="rId29"/>
    <p:sldId id="291" r:id="rId30"/>
    <p:sldId id="295" r:id="rId31"/>
  </p:sldIdLst>
  <p:sldSz cx="12192000" cy="6858000"/>
  <p:notesSz cx="6797675"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3E8465-01FD-4E5F-819B-B248595F0C1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974F58F-C121-4E4F-926F-B8001D115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F31186C-D5E6-400F-8365-370E8FF0DA63}"/>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5" name="Alatunnisteen paikkamerkki 4">
            <a:extLst>
              <a:ext uri="{FF2B5EF4-FFF2-40B4-BE49-F238E27FC236}">
                <a16:creationId xmlns:a16="http://schemas.microsoft.com/office/drawing/2014/main" id="{8EF98AF4-EB00-4ACA-AD88-511E7EEC7F15}"/>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9B512404-9636-4614-8DE4-DE956B39A0C1}"/>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305983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D11905-237C-4496-9088-54150E82C8E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F0F35C4-D3B9-4779-A5FE-82DB1A548C8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73F967E-2029-4F28-9585-536A7ECC9B41}"/>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5" name="Alatunnisteen paikkamerkki 4">
            <a:extLst>
              <a:ext uri="{FF2B5EF4-FFF2-40B4-BE49-F238E27FC236}">
                <a16:creationId xmlns:a16="http://schemas.microsoft.com/office/drawing/2014/main" id="{37403B1F-916E-4C89-A855-0B0AC3E01DE9}"/>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61F3148C-A354-4C80-8B47-968137BECFCC}"/>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388037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296088C-CECC-4A84-AC7E-E50276645E4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68E1E68-FEB8-4793-A8F6-936E8BF3F39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6121A46-D417-4676-8228-B07570C50ACA}"/>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5" name="Alatunnisteen paikkamerkki 4">
            <a:extLst>
              <a:ext uri="{FF2B5EF4-FFF2-40B4-BE49-F238E27FC236}">
                <a16:creationId xmlns:a16="http://schemas.microsoft.com/office/drawing/2014/main" id="{7BD0D8A2-660D-481B-92B4-24936CEFDF1C}"/>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6055BA52-11E8-43ED-A7B3-2A2C53E16BF7}"/>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401955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3CD4C8-D461-4C18-8B35-C14CCD1F086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DD1D9DE-8813-428A-A545-23E4142B6870}"/>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C596253-AE48-409A-BBE0-8338BCC4530F}"/>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5" name="Alatunnisteen paikkamerkki 4">
            <a:extLst>
              <a:ext uri="{FF2B5EF4-FFF2-40B4-BE49-F238E27FC236}">
                <a16:creationId xmlns:a16="http://schemas.microsoft.com/office/drawing/2014/main" id="{ABE7D422-67D8-4F79-A69F-C0716B49C4FB}"/>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289F9E03-1C16-4948-AE23-ECBA0C31DE3A}"/>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106485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9C85B4-20EF-4E08-81AD-6BF2F12D51C6}"/>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32ED39F-964C-481F-80DC-80864D25BC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CBB69572-CF0A-4B13-BB5A-5F009D8FC845}"/>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5" name="Alatunnisteen paikkamerkki 4">
            <a:extLst>
              <a:ext uri="{FF2B5EF4-FFF2-40B4-BE49-F238E27FC236}">
                <a16:creationId xmlns:a16="http://schemas.microsoft.com/office/drawing/2014/main" id="{1ADC3BD2-0C8C-4794-9C52-78B42AA988DB}"/>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17C9602E-1209-480D-A314-3F89FA752B44}"/>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351096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B05A75-6A08-44E1-A217-E6C51A42910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F51F9A6-1140-4D36-989C-542685779DC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C7FB096-E6FF-451D-8AC5-53776FB006BF}"/>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8791DB8-07C6-4875-8137-6D164A5F0D6C}"/>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6" name="Alatunnisteen paikkamerkki 5">
            <a:extLst>
              <a:ext uri="{FF2B5EF4-FFF2-40B4-BE49-F238E27FC236}">
                <a16:creationId xmlns:a16="http://schemas.microsoft.com/office/drawing/2014/main" id="{60DFC9CF-A158-4C4E-A4D2-29F4CB9BE024}"/>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9D71CB95-2826-45A6-AA31-C596DEF9F6FD}"/>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2668205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8C588E-7638-4BED-BDDB-5962BCBB8BE7}"/>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E6E1B3E-0919-4122-B5B8-653C42905E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8E3A9C6-4F58-42E5-BFA3-F578D490D32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6283A4BF-B0DB-404A-99EB-8282ECDB3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C174387-1D73-4F7E-9D5F-7285EF7BA21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74B2B89D-E318-446C-8793-5AD9A360D66C}"/>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8" name="Alatunnisteen paikkamerkki 7">
            <a:extLst>
              <a:ext uri="{FF2B5EF4-FFF2-40B4-BE49-F238E27FC236}">
                <a16:creationId xmlns:a16="http://schemas.microsoft.com/office/drawing/2014/main" id="{FAFDF3ED-3CF7-4B8A-A45B-A5E624C95BA8}"/>
              </a:ext>
            </a:extLst>
          </p:cNvPr>
          <p:cNvSpPr>
            <a:spLocks noGrp="1"/>
          </p:cNvSpPr>
          <p:nvPr>
            <p:ph type="ftr" sz="quarter" idx="11"/>
          </p:nvPr>
        </p:nvSpPr>
        <p:spPr/>
        <p:txBody>
          <a:bodyPr/>
          <a:lstStyle/>
          <a:p>
            <a:endParaRPr lang="fi-FI" dirty="0"/>
          </a:p>
        </p:txBody>
      </p:sp>
      <p:sp>
        <p:nvSpPr>
          <p:cNvPr id="9" name="Dian numeron paikkamerkki 8">
            <a:extLst>
              <a:ext uri="{FF2B5EF4-FFF2-40B4-BE49-F238E27FC236}">
                <a16:creationId xmlns:a16="http://schemas.microsoft.com/office/drawing/2014/main" id="{B1FA471A-459C-4F46-BA86-FDABED682A2F}"/>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4895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A8B790F-CEEA-46D0-A729-C18D12B08A3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EA6DFE8E-1388-491A-8D34-34EEE8D78281}"/>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4" name="Alatunnisteen paikkamerkki 3">
            <a:extLst>
              <a:ext uri="{FF2B5EF4-FFF2-40B4-BE49-F238E27FC236}">
                <a16:creationId xmlns:a16="http://schemas.microsoft.com/office/drawing/2014/main" id="{2C820DBA-C2EF-4F59-AD5C-79B3F2ED7756}"/>
              </a:ext>
            </a:extLst>
          </p:cNvPr>
          <p:cNvSpPr>
            <a:spLocks noGrp="1"/>
          </p:cNvSpPr>
          <p:nvPr>
            <p:ph type="ftr" sz="quarter" idx="11"/>
          </p:nvPr>
        </p:nvSpPr>
        <p:spPr/>
        <p:txBody>
          <a:bodyPr/>
          <a:lstStyle/>
          <a:p>
            <a:endParaRPr lang="fi-FI" dirty="0"/>
          </a:p>
        </p:txBody>
      </p:sp>
      <p:sp>
        <p:nvSpPr>
          <p:cNvPr id="5" name="Dian numeron paikkamerkki 4">
            <a:extLst>
              <a:ext uri="{FF2B5EF4-FFF2-40B4-BE49-F238E27FC236}">
                <a16:creationId xmlns:a16="http://schemas.microsoft.com/office/drawing/2014/main" id="{9AF32E46-8AED-449C-8764-3C67819E513E}"/>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131395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8B39C383-0CF7-4F6E-86E3-7CC62C12FA95}"/>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3" name="Alatunnisteen paikkamerkki 2">
            <a:extLst>
              <a:ext uri="{FF2B5EF4-FFF2-40B4-BE49-F238E27FC236}">
                <a16:creationId xmlns:a16="http://schemas.microsoft.com/office/drawing/2014/main" id="{AE95063A-3C66-4ED3-AD1C-AC7BB1BCCEFB}"/>
              </a:ext>
            </a:extLst>
          </p:cNvPr>
          <p:cNvSpPr>
            <a:spLocks noGrp="1"/>
          </p:cNvSpPr>
          <p:nvPr>
            <p:ph type="ftr" sz="quarter" idx="11"/>
          </p:nvPr>
        </p:nvSpPr>
        <p:spPr/>
        <p:txBody>
          <a:bodyPr/>
          <a:lstStyle/>
          <a:p>
            <a:endParaRPr lang="fi-FI" dirty="0"/>
          </a:p>
        </p:txBody>
      </p:sp>
      <p:sp>
        <p:nvSpPr>
          <p:cNvPr id="4" name="Dian numeron paikkamerkki 3">
            <a:extLst>
              <a:ext uri="{FF2B5EF4-FFF2-40B4-BE49-F238E27FC236}">
                <a16:creationId xmlns:a16="http://schemas.microsoft.com/office/drawing/2014/main" id="{AE0F9C4C-0D97-4DD4-A734-0B6968960B31}"/>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255516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E7F351-F788-4CFA-BDFD-4DA172E7BE4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8877E168-E93A-4258-A427-719B6C8055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619FE6F7-8F1A-4358-AD25-C524636DF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3AB556E6-E7EC-40C2-BF4D-7E7E6ABC52FD}"/>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6" name="Alatunnisteen paikkamerkki 5">
            <a:extLst>
              <a:ext uri="{FF2B5EF4-FFF2-40B4-BE49-F238E27FC236}">
                <a16:creationId xmlns:a16="http://schemas.microsoft.com/office/drawing/2014/main" id="{23BEB92C-AB0D-404D-8A8B-5FD19F295312}"/>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1E24677D-2CBA-49D2-9901-07E40BA77441}"/>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415654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3BA96E-D94F-4CE2-A515-8F05F6EE842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6AF5B88F-17BA-4ED5-BD00-281C29BB71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a:extLst>
              <a:ext uri="{FF2B5EF4-FFF2-40B4-BE49-F238E27FC236}">
                <a16:creationId xmlns:a16="http://schemas.microsoft.com/office/drawing/2014/main" id="{0E4FF68E-6289-4A2A-B82B-781A3E906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C8E9756-9A32-4683-8FEB-B17D5EF59368}"/>
              </a:ext>
            </a:extLst>
          </p:cNvPr>
          <p:cNvSpPr>
            <a:spLocks noGrp="1"/>
          </p:cNvSpPr>
          <p:nvPr>
            <p:ph type="dt" sz="half" idx="10"/>
          </p:nvPr>
        </p:nvSpPr>
        <p:spPr/>
        <p:txBody>
          <a:bodyPr/>
          <a:lstStyle/>
          <a:p>
            <a:fld id="{A27D02B2-F44E-4A6A-98F2-368898E07617}" type="datetimeFigureOut">
              <a:rPr lang="fi-FI" smtClean="0"/>
              <a:t>22.9.2019</a:t>
            </a:fld>
            <a:endParaRPr lang="fi-FI" dirty="0"/>
          </a:p>
        </p:txBody>
      </p:sp>
      <p:sp>
        <p:nvSpPr>
          <p:cNvPr id="6" name="Alatunnisteen paikkamerkki 5">
            <a:extLst>
              <a:ext uri="{FF2B5EF4-FFF2-40B4-BE49-F238E27FC236}">
                <a16:creationId xmlns:a16="http://schemas.microsoft.com/office/drawing/2014/main" id="{C2571B6E-E855-4434-83C1-58AEBB087031}"/>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F26EB291-EEE4-4492-BA2A-5CAA022D0BCF}"/>
              </a:ext>
            </a:extLst>
          </p:cNvPr>
          <p:cNvSpPr>
            <a:spLocks noGrp="1"/>
          </p:cNvSpPr>
          <p:nvPr>
            <p:ph type="sldNum" sz="quarter" idx="12"/>
          </p:nvPr>
        </p:nvSpPr>
        <p:spPr/>
        <p:txBody>
          <a:bodyPr/>
          <a:lstStyle/>
          <a:p>
            <a:fld id="{64DC444A-6F5C-4354-B4F8-7217912BEE5E}" type="slidenum">
              <a:rPr lang="fi-FI" smtClean="0"/>
              <a:t>‹#›</a:t>
            </a:fld>
            <a:endParaRPr lang="fi-FI" dirty="0"/>
          </a:p>
        </p:txBody>
      </p:sp>
    </p:spTree>
    <p:extLst>
      <p:ext uri="{BB962C8B-B14F-4D97-AF65-F5344CB8AC3E}">
        <p14:creationId xmlns:p14="http://schemas.microsoft.com/office/powerpoint/2010/main" val="353725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A3A2C16-6C1A-40AB-ACC9-13D75FB104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5F9567A4-100B-406A-BD83-68C5464D1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7EF27BA-E64C-4F72-926D-919E5FED23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D02B2-F44E-4A6A-98F2-368898E07617}" type="datetimeFigureOut">
              <a:rPr lang="fi-FI" smtClean="0"/>
              <a:t>22.9.2019</a:t>
            </a:fld>
            <a:endParaRPr lang="fi-FI" dirty="0"/>
          </a:p>
        </p:txBody>
      </p:sp>
      <p:sp>
        <p:nvSpPr>
          <p:cNvPr id="5" name="Alatunnisteen paikkamerkki 4">
            <a:extLst>
              <a:ext uri="{FF2B5EF4-FFF2-40B4-BE49-F238E27FC236}">
                <a16:creationId xmlns:a16="http://schemas.microsoft.com/office/drawing/2014/main" id="{9A3B84BC-176B-4452-A08F-A5DE249C8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a:extLst>
              <a:ext uri="{FF2B5EF4-FFF2-40B4-BE49-F238E27FC236}">
                <a16:creationId xmlns:a16="http://schemas.microsoft.com/office/drawing/2014/main" id="{E01A4C3C-E2E8-4613-8F6B-5468D56E1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C444A-6F5C-4354-B4F8-7217912BEE5E}" type="slidenum">
              <a:rPr lang="fi-FI" smtClean="0"/>
              <a:t>‹#›</a:t>
            </a:fld>
            <a:endParaRPr lang="fi-FI" dirty="0"/>
          </a:p>
        </p:txBody>
      </p:sp>
    </p:spTree>
    <p:extLst>
      <p:ext uri="{BB962C8B-B14F-4D97-AF65-F5344CB8AC3E}">
        <p14:creationId xmlns:p14="http://schemas.microsoft.com/office/powerpoint/2010/main" val="411890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77A4DE-F66B-4259-9E71-AC886F9B555C}"/>
              </a:ext>
            </a:extLst>
          </p:cNvPr>
          <p:cNvSpPr>
            <a:spLocks noGrp="1"/>
          </p:cNvSpPr>
          <p:nvPr>
            <p:ph type="ctrTitle"/>
          </p:nvPr>
        </p:nvSpPr>
        <p:spPr/>
        <p:txBody>
          <a:bodyPr>
            <a:normAutofit fontScale="90000"/>
          </a:bodyPr>
          <a:lstStyle/>
          <a:p>
            <a:r>
              <a:rPr lang="fi-FI" dirty="0"/>
              <a:t>Selvitys keskisuomalaisten palveluja tuottavien  järjestöjen tehtävistä ja asemasta </a:t>
            </a:r>
          </a:p>
        </p:txBody>
      </p:sp>
      <p:sp>
        <p:nvSpPr>
          <p:cNvPr id="3" name="Alaotsikko 2">
            <a:extLst>
              <a:ext uri="{FF2B5EF4-FFF2-40B4-BE49-F238E27FC236}">
                <a16:creationId xmlns:a16="http://schemas.microsoft.com/office/drawing/2014/main" id="{DDDE0377-BFE1-4D71-9BFC-361993633766}"/>
              </a:ext>
            </a:extLst>
          </p:cNvPr>
          <p:cNvSpPr>
            <a:spLocks noGrp="1"/>
          </p:cNvSpPr>
          <p:nvPr>
            <p:ph type="subTitle" idx="1"/>
          </p:nvPr>
        </p:nvSpPr>
        <p:spPr/>
        <p:txBody>
          <a:bodyPr/>
          <a:lstStyle/>
          <a:p>
            <a:r>
              <a:rPr lang="fi-FI" sz="3200" dirty="0"/>
              <a:t>Selvityshakkeen loppuseminaari 23.9.2019</a:t>
            </a:r>
          </a:p>
          <a:p>
            <a:r>
              <a:rPr lang="fi-FI" sz="3200" dirty="0"/>
              <a:t>Sakari Möttönen, dosentti, sosiaalineuvos</a:t>
            </a:r>
          </a:p>
          <a:p>
            <a:endParaRPr lang="fi-FI" dirty="0"/>
          </a:p>
        </p:txBody>
      </p:sp>
    </p:spTree>
    <p:extLst>
      <p:ext uri="{BB962C8B-B14F-4D97-AF65-F5344CB8AC3E}">
        <p14:creationId xmlns:p14="http://schemas.microsoft.com/office/powerpoint/2010/main" val="19989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4C0379-8B59-4492-86AC-8554D464ABF7}"/>
              </a:ext>
            </a:extLst>
          </p:cNvPr>
          <p:cNvSpPr>
            <a:spLocks noGrp="1"/>
          </p:cNvSpPr>
          <p:nvPr>
            <p:ph type="title"/>
          </p:nvPr>
        </p:nvSpPr>
        <p:spPr/>
        <p:txBody>
          <a:bodyPr/>
          <a:lstStyle/>
          <a:p>
            <a:r>
              <a:rPr lang="fi-FI" dirty="0"/>
              <a:t>Järjestöt heikommassa asemassa olvien ihmisten auttajina </a:t>
            </a:r>
          </a:p>
        </p:txBody>
      </p:sp>
      <p:sp>
        <p:nvSpPr>
          <p:cNvPr id="3" name="Sisällön paikkamerkki 2">
            <a:extLst>
              <a:ext uri="{FF2B5EF4-FFF2-40B4-BE49-F238E27FC236}">
                <a16:creationId xmlns:a16="http://schemas.microsoft.com/office/drawing/2014/main" id="{503DF6B2-EFA5-4F0B-90F0-CA5E72890D18}"/>
              </a:ext>
            </a:extLst>
          </p:cNvPr>
          <p:cNvSpPr>
            <a:spLocks noGrp="1"/>
          </p:cNvSpPr>
          <p:nvPr>
            <p:ph idx="1"/>
          </p:nvPr>
        </p:nvSpPr>
        <p:spPr/>
        <p:txBody>
          <a:bodyPr/>
          <a:lstStyle/>
          <a:p>
            <a:r>
              <a:rPr lang="fi-FI" dirty="0"/>
              <a:t>Suomalaisten auttamishalu (hyvä tahto) kanavoituu järjestötyön kautta</a:t>
            </a:r>
          </a:p>
          <a:p>
            <a:r>
              <a:rPr lang="fi-FI" dirty="0"/>
              <a:t>Järjestötyöllä on pitkä perinne heikompiosaisten auttamistyössä</a:t>
            </a:r>
          </a:p>
          <a:p>
            <a:r>
              <a:rPr lang="fi-FI" dirty="0"/>
              <a:t>Hyvinvointivaltion keskeinen ominaisuus on ollut järjestöjen ja julkisen sektorin yhteistyö heikompiosaisten auttamisessa</a:t>
            </a:r>
          </a:p>
          <a:p>
            <a:r>
              <a:rPr lang="fi-FI" dirty="0"/>
              <a:t>Yhteiskunnan eheyttä (sosiaalista inkluusioita) vahvistaa se, että järjestöjen toiminnalle ei aseteta rajoitteita</a:t>
            </a:r>
          </a:p>
          <a:p>
            <a:endParaRPr lang="fi-FI" dirty="0"/>
          </a:p>
          <a:p>
            <a:endParaRPr lang="fi-FI" dirty="0"/>
          </a:p>
          <a:p>
            <a:endParaRPr lang="fi-FI" dirty="0"/>
          </a:p>
        </p:txBody>
      </p:sp>
    </p:spTree>
    <p:extLst>
      <p:ext uri="{BB962C8B-B14F-4D97-AF65-F5344CB8AC3E}">
        <p14:creationId xmlns:p14="http://schemas.microsoft.com/office/powerpoint/2010/main" val="153888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712F82-47BF-4FC7-8994-C6D2B82C0494}"/>
              </a:ext>
            </a:extLst>
          </p:cNvPr>
          <p:cNvSpPr>
            <a:spLocks noGrp="1"/>
          </p:cNvSpPr>
          <p:nvPr>
            <p:ph type="title"/>
          </p:nvPr>
        </p:nvSpPr>
        <p:spPr/>
        <p:txBody>
          <a:bodyPr/>
          <a:lstStyle/>
          <a:p>
            <a:r>
              <a:rPr lang="fi-FI" dirty="0"/>
              <a:t>Asiakkaat</a:t>
            </a:r>
          </a:p>
        </p:txBody>
      </p:sp>
      <p:sp>
        <p:nvSpPr>
          <p:cNvPr id="3" name="Sisällön paikkamerkki 2">
            <a:extLst>
              <a:ext uri="{FF2B5EF4-FFF2-40B4-BE49-F238E27FC236}">
                <a16:creationId xmlns:a16="http://schemas.microsoft.com/office/drawing/2014/main" id="{3234112B-8D72-4358-AAE9-A8AC282E1195}"/>
              </a:ext>
            </a:extLst>
          </p:cNvPr>
          <p:cNvSpPr>
            <a:spLocks noGrp="1"/>
          </p:cNvSpPr>
          <p:nvPr>
            <p:ph idx="1"/>
          </p:nvPr>
        </p:nvSpPr>
        <p:spPr/>
        <p:txBody>
          <a:bodyPr/>
          <a:lstStyle/>
          <a:p>
            <a:r>
              <a:rPr lang="fi-FI" dirty="0"/>
              <a:t>Asiamääriä vaikea laskea </a:t>
            </a:r>
          </a:p>
          <a:p>
            <a:r>
              <a:rPr lang="fi-FI" dirty="0"/>
              <a:t>Palvelua saaneet, asiakaskontaktit (rekisteröidyt): n. 23 000</a:t>
            </a:r>
          </a:p>
          <a:p>
            <a:pPr lvl="1"/>
            <a:r>
              <a:rPr lang="fi-FI" dirty="0"/>
              <a:t>Suurimmat Mobile, Sovatek, Katulähetys, </a:t>
            </a:r>
          </a:p>
          <a:p>
            <a:r>
              <a:rPr lang="fi-FI" dirty="0"/>
              <a:t>Kohtaamisia: n. 100 000</a:t>
            </a:r>
          </a:p>
          <a:p>
            <a:pPr lvl="1"/>
            <a:r>
              <a:rPr lang="fi-FI" dirty="0"/>
              <a:t>Avoimia kohtaamispaikkoja</a:t>
            </a:r>
          </a:p>
          <a:p>
            <a:pPr lvl="1"/>
            <a:r>
              <a:rPr lang="fi-FI" dirty="0"/>
              <a:t>Ruokapalvelujatoimintaa</a:t>
            </a:r>
          </a:p>
          <a:p>
            <a:pPr lvl="1"/>
            <a:r>
              <a:rPr lang="fi-FI" dirty="0"/>
              <a:t>Kierrätyskeskuksia  </a:t>
            </a:r>
          </a:p>
          <a:p>
            <a:pPr lvl="1"/>
            <a:r>
              <a:rPr lang="fi-FI" dirty="0"/>
              <a:t>Yleisötilaisuuksia</a:t>
            </a:r>
          </a:p>
          <a:p>
            <a:pPr lvl="1"/>
            <a:r>
              <a:rPr lang="fi-FI" dirty="0"/>
              <a:t>Koulutustilaisuuksia</a:t>
            </a:r>
          </a:p>
          <a:p>
            <a:pPr lvl="1"/>
            <a:r>
              <a:rPr lang="fi-FI" dirty="0"/>
              <a:t>Tapahtumia</a:t>
            </a:r>
          </a:p>
        </p:txBody>
      </p:sp>
    </p:spTree>
    <p:extLst>
      <p:ext uri="{BB962C8B-B14F-4D97-AF65-F5344CB8AC3E}">
        <p14:creationId xmlns:p14="http://schemas.microsoft.com/office/powerpoint/2010/main" val="294730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C3B69F-2EB3-4A87-99EA-8C6F10DBE4EB}"/>
              </a:ext>
            </a:extLst>
          </p:cNvPr>
          <p:cNvSpPr>
            <a:spLocks noGrp="1"/>
          </p:cNvSpPr>
          <p:nvPr>
            <p:ph type="title"/>
          </p:nvPr>
        </p:nvSpPr>
        <p:spPr/>
        <p:txBody>
          <a:bodyPr/>
          <a:lstStyle/>
          <a:p>
            <a:r>
              <a:rPr lang="fi-FI" dirty="0"/>
              <a:t>Henkilöstö</a:t>
            </a:r>
          </a:p>
        </p:txBody>
      </p:sp>
      <p:sp>
        <p:nvSpPr>
          <p:cNvPr id="3" name="Sisällön paikkamerkki 2">
            <a:extLst>
              <a:ext uri="{FF2B5EF4-FFF2-40B4-BE49-F238E27FC236}">
                <a16:creationId xmlns:a16="http://schemas.microsoft.com/office/drawing/2014/main" id="{5716F70A-22A4-408B-899D-18B491B95B4B}"/>
              </a:ext>
            </a:extLst>
          </p:cNvPr>
          <p:cNvSpPr>
            <a:spLocks noGrp="1"/>
          </p:cNvSpPr>
          <p:nvPr>
            <p:ph idx="1"/>
          </p:nvPr>
        </p:nvSpPr>
        <p:spPr/>
        <p:txBody>
          <a:bodyPr/>
          <a:lstStyle/>
          <a:p>
            <a:r>
              <a:rPr lang="fi-FI" dirty="0"/>
              <a:t>Palkattu henkilöstö;  567 (vuonna 2018 keskimäärin)</a:t>
            </a:r>
          </a:p>
          <a:p>
            <a:pPr lvl="1"/>
            <a:r>
              <a:rPr lang="fi-FI" dirty="0"/>
              <a:t>Sadan työpaikan järjestöt: Vammaispalvelusäätiö, Katulähetys ja Sovatek</a:t>
            </a:r>
          </a:p>
          <a:p>
            <a:pPr lvl="1"/>
            <a:r>
              <a:rPr lang="fi-FI" dirty="0"/>
              <a:t>Alle 10 työpaikan järjestöjä 6</a:t>
            </a:r>
          </a:p>
          <a:p>
            <a:pPr lvl="1"/>
            <a:r>
              <a:rPr lang="fi-FI" dirty="0"/>
              <a:t>Työllistetyt vähentyneet</a:t>
            </a:r>
          </a:p>
          <a:p>
            <a:r>
              <a:rPr lang="fi-FI" dirty="0"/>
              <a:t>Vapaaehtoisia 287</a:t>
            </a:r>
          </a:p>
          <a:p>
            <a:endParaRPr lang="fi-FI" dirty="0"/>
          </a:p>
        </p:txBody>
      </p:sp>
    </p:spTree>
    <p:extLst>
      <p:ext uri="{BB962C8B-B14F-4D97-AF65-F5344CB8AC3E}">
        <p14:creationId xmlns:p14="http://schemas.microsoft.com/office/powerpoint/2010/main" val="1225095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565FE6-BCFC-4804-99EF-B89030798483}"/>
              </a:ext>
            </a:extLst>
          </p:cNvPr>
          <p:cNvSpPr>
            <a:spLocks noGrp="1"/>
          </p:cNvSpPr>
          <p:nvPr>
            <p:ph type="title"/>
          </p:nvPr>
        </p:nvSpPr>
        <p:spPr/>
        <p:txBody>
          <a:bodyPr/>
          <a:lstStyle/>
          <a:p>
            <a:r>
              <a:rPr lang="fi-FI" dirty="0"/>
              <a:t>Talous tietoja vuodelta 2018</a:t>
            </a:r>
          </a:p>
        </p:txBody>
      </p:sp>
      <p:sp>
        <p:nvSpPr>
          <p:cNvPr id="3" name="Sisällön paikkamerkki 2">
            <a:extLst>
              <a:ext uri="{FF2B5EF4-FFF2-40B4-BE49-F238E27FC236}">
                <a16:creationId xmlns:a16="http://schemas.microsoft.com/office/drawing/2014/main" id="{620677CE-634E-4296-9D98-5F6B29981385}"/>
              </a:ext>
            </a:extLst>
          </p:cNvPr>
          <p:cNvSpPr>
            <a:spLocks noGrp="1"/>
          </p:cNvSpPr>
          <p:nvPr>
            <p:ph idx="1"/>
          </p:nvPr>
        </p:nvSpPr>
        <p:spPr/>
        <p:txBody>
          <a:bodyPr>
            <a:normAutofit/>
          </a:bodyPr>
          <a:lstStyle/>
          <a:p>
            <a:r>
              <a:rPr lang="fi-FI" dirty="0"/>
              <a:t>Tulos vuodelta 2018</a:t>
            </a:r>
          </a:p>
          <a:p>
            <a:pPr lvl="1"/>
            <a:r>
              <a:rPr lang="fi-FI" dirty="0"/>
              <a:t>Tuotot : 30 407 455</a:t>
            </a:r>
          </a:p>
          <a:p>
            <a:pPr lvl="1"/>
            <a:r>
              <a:rPr lang="fi-FI" dirty="0"/>
              <a:t>Menot: 30 590 641 </a:t>
            </a:r>
          </a:p>
          <a:p>
            <a:pPr lvl="1"/>
            <a:r>
              <a:rPr lang="fi-FI" dirty="0"/>
              <a:t>Tulos: - 182 235</a:t>
            </a:r>
          </a:p>
          <a:p>
            <a:r>
              <a:rPr lang="fi-FI" dirty="0"/>
              <a:t>Talous kannattavuuden rajamailla, vaihtelee järjestöjen välillä</a:t>
            </a:r>
          </a:p>
          <a:p>
            <a:r>
              <a:rPr lang="fi-FI" dirty="0"/>
              <a:t>Velkaa vähän ja maksuvalmius kohtuullinen</a:t>
            </a:r>
          </a:p>
          <a:p>
            <a:r>
              <a:rPr lang="fi-FI" dirty="0"/>
              <a:t>Talouden uskotaan kiristyvän</a:t>
            </a:r>
          </a:p>
          <a:p>
            <a:r>
              <a:rPr lang="fi-FI" dirty="0"/>
              <a:t>Järjestöillä ei ole puskureita kilpailussa markkinatoimijoita vastaan eikä varoja markkina-asemaa parantaviin investointeihin</a:t>
            </a:r>
          </a:p>
          <a:p>
            <a:endParaRPr lang="fi-FI" dirty="0"/>
          </a:p>
          <a:p>
            <a:endParaRPr lang="fi-FI" dirty="0"/>
          </a:p>
        </p:txBody>
      </p:sp>
    </p:spTree>
    <p:extLst>
      <p:ext uri="{BB962C8B-B14F-4D97-AF65-F5344CB8AC3E}">
        <p14:creationId xmlns:p14="http://schemas.microsoft.com/office/powerpoint/2010/main" val="270983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2E2630-73BA-43AB-93E0-B6A844BF2866}"/>
              </a:ext>
            </a:extLst>
          </p:cNvPr>
          <p:cNvSpPr>
            <a:spLocks noGrp="1"/>
          </p:cNvSpPr>
          <p:nvPr>
            <p:ph type="title"/>
          </p:nvPr>
        </p:nvSpPr>
        <p:spPr>
          <a:xfrm>
            <a:off x="838200" y="365126"/>
            <a:ext cx="10515600" cy="1115331"/>
          </a:xfrm>
        </p:spPr>
        <p:txBody>
          <a:bodyPr/>
          <a:lstStyle/>
          <a:p>
            <a:r>
              <a:rPr lang="fi-FI" dirty="0"/>
              <a:t>Kilpailutustilanne</a:t>
            </a:r>
          </a:p>
        </p:txBody>
      </p:sp>
      <p:sp>
        <p:nvSpPr>
          <p:cNvPr id="3" name="Sisällön paikkamerkki 2">
            <a:extLst>
              <a:ext uri="{FF2B5EF4-FFF2-40B4-BE49-F238E27FC236}">
                <a16:creationId xmlns:a16="http://schemas.microsoft.com/office/drawing/2014/main" id="{029E50B4-5E10-4CCE-A0A0-09EE3B834390}"/>
              </a:ext>
            </a:extLst>
          </p:cNvPr>
          <p:cNvSpPr>
            <a:spLocks noGrp="1"/>
          </p:cNvSpPr>
          <p:nvPr>
            <p:ph idx="1"/>
          </p:nvPr>
        </p:nvSpPr>
        <p:spPr/>
        <p:txBody>
          <a:bodyPr>
            <a:normAutofit fontScale="92500" lnSpcReduction="10000"/>
          </a:bodyPr>
          <a:lstStyle/>
          <a:p>
            <a:r>
              <a:rPr lang="fi-FI" dirty="0"/>
              <a:t>Järjestökenttä kokonaisuudessaan ei ole kohdannut kilpailutusta </a:t>
            </a:r>
          </a:p>
          <a:p>
            <a:r>
              <a:rPr lang="fi-FI" dirty="0"/>
              <a:t>Suorat sopimukset yleisiä kuntien kanssa (ns. toimeksiantosopimukset)</a:t>
            </a:r>
          </a:p>
          <a:p>
            <a:r>
              <a:rPr lang="fi-FI" dirty="0"/>
              <a:t>Kilpailutusta eniten Jyväskylässä, Äänekoskella aloitettu</a:t>
            </a:r>
          </a:p>
          <a:p>
            <a:r>
              <a:rPr lang="fi-FI" dirty="0"/>
              <a:t>Työllistämispalveluja on eniten kilpailutettu</a:t>
            </a:r>
          </a:p>
          <a:p>
            <a:r>
              <a:rPr lang="fi-FI" dirty="0"/>
              <a:t>Yritykset eivät ole (ainakaan vielä) vallanneet toimintakenttää, mutta järjestöille on tullut kyselyjä halukkuudesta myydä palvelutuotanto</a:t>
            </a:r>
          </a:p>
          <a:p>
            <a:r>
              <a:rPr lang="fi-FI" dirty="0"/>
              <a:t>Vanhuspalvelujen kaltaista yritysinvaasioita ei tämä järjestöjoukko ole kohdannut</a:t>
            </a:r>
          </a:p>
          <a:p>
            <a:r>
              <a:rPr lang="fi-FI" dirty="0"/>
              <a:t>Järjestöt ovat vastentahtoisesti joutuneet keskinäiseen kilpailutilanteeseen</a:t>
            </a:r>
          </a:p>
          <a:p>
            <a:r>
              <a:rPr lang="fi-FI" dirty="0"/>
              <a:t>Järjestöt uskovat kilpailutuksen lisääntyvän</a:t>
            </a:r>
          </a:p>
          <a:p>
            <a:endParaRPr lang="fi-FI" dirty="0"/>
          </a:p>
        </p:txBody>
      </p:sp>
    </p:spTree>
    <p:extLst>
      <p:ext uri="{BB962C8B-B14F-4D97-AF65-F5344CB8AC3E}">
        <p14:creationId xmlns:p14="http://schemas.microsoft.com/office/powerpoint/2010/main" val="3704429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38C018-9317-463D-BC90-427E1D23A3CB}"/>
              </a:ext>
            </a:extLst>
          </p:cNvPr>
          <p:cNvSpPr>
            <a:spLocks noGrp="1"/>
          </p:cNvSpPr>
          <p:nvPr>
            <p:ph type="title"/>
          </p:nvPr>
        </p:nvSpPr>
        <p:spPr/>
        <p:txBody>
          <a:bodyPr/>
          <a:lstStyle/>
          <a:p>
            <a:r>
              <a:rPr lang="fi-FI" dirty="0"/>
              <a:t>Järjestöjen näkemyksiä kilpailutuksen seurauksista</a:t>
            </a:r>
          </a:p>
        </p:txBody>
      </p:sp>
      <p:sp>
        <p:nvSpPr>
          <p:cNvPr id="3" name="Sisällön paikkamerkki 2">
            <a:extLst>
              <a:ext uri="{FF2B5EF4-FFF2-40B4-BE49-F238E27FC236}">
                <a16:creationId xmlns:a16="http://schemas.microsoft.com/office/drawing/2014/main" id="{4E96C3B2-9BEE-485C-A2B0-C5E48A1C2B2F}"/>
              </a:ext>
            </a:extLst>
          </p:cNvPr>
          <p:cNvSpPr>
            <a:spLocks noGrp="1"/>
          </p:cNvSpPr>
          <p:nvPr>
            <p:ph idx="1"/>
          </p:nvPr>
        </p:nvSpPr>
        <p:spPr/>
        <p:txBody>
          <a:bodyPr>
            <a:normAutofit fontScale="92500" lnSpcReduction="10000"/>
          </a:bodyPr>
          <a:lstStyle/>
          <a:p>
            <a:pPr fontAlgn="base"/>
            <a:r>
              <a:rPr lang="fi-FI" dirty="0"/>
              <a:t>Palvelukokonaisuudet pirstoutuvat</a:t>
            </a:r>
          </a:p>
          <a:p>
            <a:pPr fontAlgn="base"/>
            <a:r>
              <a:rPr lang="fi-FI" dirty="0"/>
              <a:t>Hoito- ja </a:t>
            </a:r>
            <a:r>
              <a:rPr lang="fi-FI" dirty="0" err="1"/>
              <a:t>palveöuketjut</a:t>
            </a:r>
            <a:r>
              <a:rPr lang="fi-FI" dirty="0"/>
              <a:t> katkeavat</a:t>
            </a:r>
          </a:p>
          <a:p>
            <a:pPr fontAlgn="base"/>
            <a:r>
              <a:rPr lang="fi-FI" dirty="0"/>
              <a:t>Asiakkaita saattaa pudota palvelujen ulkopuolelle, kun palvelujen tuottajat ovat vaihtuneet</a:t>
            </a:r>
          </a:p>
          <a:p>
            <a:pPr lvl="0" fontAlgn="base"/>
            <a:r>
              <a:rPr lang="fi-FI" dirty="0"/>
              <a:t>Palvelujen laatu on heikentynyt eikä asiantuntijuutta ole pystytty turvaamaan</a:t>
            </a:r>
          </a:p>
          <a:p>
            <a:pPr lvl="0" fontAlgn="base"/>
            <a:r>
              <a:rPr lang="fi-FI" dirty="0"/>
              <a:t>Kun palvelu on jaettu usean tuottajan kesken, millään tuottajalla ei ole resursseja tarjota moniammatillista tukea asiakkaille  </a:t>
            </a:r>
          </a:p>
          <a:p>
            <a:pPr lvl="0" fontAlgn="base"/>
            <a:r>
              <a:rPr lang="fi-FI" dirty="0"/>
              <a:t>Yleinen käsitys on, että kilpailutukset ovat epäonnistuneet </a:t>
            </a:r>
          </a:p>
          <a:p>
            <a:r>
              <a:rPr lang="fi-FI" dirty="0"/>
              <a:t>Järjestöt esittävät, että tehdyistä kilpailutuksista tehdään arvio, jossa pääpaino on asiavaikutuksissa ja - kokemuksista</a:t>
            </a:r>
          </a:p>
        </p:txBody>
      </p:sp>
    </p:spTree>
    <p:extLst>
      <p:ext uri="{BB962C8B-B14F-4D97-AF65-F5344CB8AC3E}">
        <p14:creationId xmlns:p14="http://schemas.microsoft.com/office/powerpoint/2010/main" val="2687863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6C37B0-224E-468C-8D39-A58A8AA9B28B}"/>
              </a:ext>
            </a:extLst>
          </p:cNvPr>
          <p:cNvSpPr>
            <a:spLocks noGrp="1"/>
          </p:cNvSpPr>
          <p:nvPr>
            <p:ph type="title"/>
          </p:nvPr>
        </p:nvSpPr>
        <p:spPr/>
        <p:txBody>
          <a:bodyPr>
            <a:normAutofit/>
          </a:bodyPr>
          <a:lstStyle/>
          <a:p>
            <a:r>
              <a:rPr lang="fi-FI" dirty="0"/>
              <a:t>Kunnat (Jyväskylän kaupunki) palvelujen kilpailuttajana (1)</a:t>
            </a:r>
          </a:p>
        </p:txBody>
      </p:sp>
      <p:sp>
        <p:nvSpPr>
          <p:cNvPr id="3" name="Sisällön paikkamerkki 2">
            <a:extLst>
              <a:ext uri="{FF2B5EF4-FFF2-40B4-BE49-F238E27FC236}">
                <a16:creationId xmlns:a16="http://schemas.microsoft.com/office/drawing/2014/main" id="{FC3B80FD-2B25-4A3A-81B5-A5E50AAF95D9}"/>
              </a:ext>
            </a:extLst>
          </p:cNvPr>
          <p:cNvSpPr>
            <a:spLocks noGrp="1"/>
          </p:cNvSpPr>
          <p:nvPr>
            <p:ph idx="1"/>
          </p:nvPr>
        </p:nvSpPr>
        <p:spPr/>
        <p:txBody>
          <a:bodyPr>
            <a:normAutofit fontScale="85000" lnSpcReduction="10000"/>
          </a:bodyPr>
          <a:lstStyle/>
          <a:p>
            <a:r>
              <a:rPr lang="fi-FI" dirty="0"/>
              <a:t>Kilpailutustarve ei nouse asiakkaiden tarpeista tai järjestöjen kyvyttömyydestä tuottaa palveluja</a:t>
            </a:r>
          </a:p>
          <a:p>
            <a:pPr lvl="1"/>
            <a:r>
              <a:rPr lang="fi-FI" dirty="0"/>
              <a:t>Järjestöjen tuottamia palveluja arvostetaan</a:t>
            </a:r>
          </a:p>
          <a:p>
            <a:pPr lvl="1"/>
            <a:r>
              <a:rPr lang="fi-FI" dirty="0"/>
              <a:t>Tunnustetaan, että kaupungille koituisi vaikeuksia, jos järjestöjen palvelutuotantoa ei olisi </a:t>
            </a:r>
          </a:p>
          <a:p>
            <a:r>
              <a:rPr lang="fi-FI" dirty="0"/>
              <a:t>Kilpailutuksella on juridinen perusta ja tarve nousee hankintalaista ja sen määräysten tulkinnoista</a:t>
            </a:r>
          </a:p>
          <a:p>
            <a:pPr lvl="1"/>
            <a:r>
              <a:rPr lang="fi-FI" dirty="0"/>
              <a:t>Sosiaalitoimeen paine kilpailutukseen tulee  hallinnon ylätasolta </a:t>
            </a:r>
          </a:p>
          <a:p>
            <a:r>
              <a:rPr lang="fi-FI" dirty="0"/>
              <a:t>Sosiaali- ja terveyspalveluista vastaavat eivät näe kilpailutuksen tuottavan hyötyjä vaan pitävät ongelmina samoja asioita kuin järjestöjohtajat</a:t>
            </a:r>
          </a:p>
          <a:p>
            <a:r>
              <a:rPr lang="fi-FI" dirty="0"/>
              <a:t>Myös sosiaalitoimessa kannatusta saa esitys, että tehdään ulkopuolinen arvio tehdystä kilpailutuksista ennen kilpailutuksen laajentamista</a:t>
            </a:r>
          </a:p>
          <a:p>
            <a:pPr lvl="1"/>
            <a:r>
              <a:rPr lang="fi-FI" dirty="0"/>
              <a:t>Tärkein kysymys ei ole se, onko kilpailutettu oikein vaan mitä on tapahtunut palvelujen käyttäjille? </a:t>
            </a:r>
          </a:p>
        </p:txBody>
      </p:sp>
    </p:spTree>
    <p:extLst>
      <p:ext uri="{BB962C8B-B14F-4D97-AF65-F5344CB8AC3E}">
        <p14:creationId xmlns:p14="http://schemas.microsoft.com/office/powerpoint/2010/main" val="1104156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F84C4C-653A-4949-9BC1-87FBEBCEB1DF}"/>
              </a:ext>
            </a:extLst>
          </p:cNvPr>
          <p:cNvSpPr>
            <a:spLocks noGrp="1"/>
          </p:cNvSpPr>
          <p:nvPr>
            <p:ph type="title"/>
          </p:nvPr>
        </p:nvSpPr>
        <p:spPr/>
        <p:txBody>
          <a:bodyPr/>
          <a:lstStyle/>
          <a:p>
            <a:r>
              <a:rPr lang="fi-FI" dirty="0"/>
              <a:t>Jyväskylän kaupunki palvelujen kilpailuttajana (2)</a:t>
            </a:r>
          </a:p>
        </p:txBody>
      </p:sp>
      <p:sp>
        <p:nvSpPr>
          <p:cNvPr id="3" name="Sisällön paikkamerkki 2">
            <a:extLst>
              <a:ext uri="{FF2B5EF4-FFF2-40B4-BE49-F238E27FC236}">
                <a16:creationId xmlns:a16="http://schemas.microsoft.com/office/drawing/2014/main" id="{9D81262B-25B9-45F9-8B11-B71630A88A36}"/>
              </a:ext>
            </a:extLst>
          </p:cNvPr>
          <p:cNvSpPr>
            <a:spLocks noGrp="1"/>
          </p:cNvSpPr>
          <p:nvPr>
            <p:ph idx="1"/>
          </p:nvPr>
        </p:nvSpPr>
        <p:spPr/>
        <p:txBody>
          <a:bodyPr>
            <a:normAutofit fontScale="92500" lnSpcReduction="20000"/>
          </a:bodyPr>
          <a:lstStyle/>
          <a:p>
            <a:r>
              <a:rPr lang="fi-FI" dirty="0"/>
              <a:t>Kaupungissa on hankintaohje (tullut voimaan vuoden 2019 alussa)</a:t>
            </a:r>
          </a:p>
          <a:p>
            <a:pPr lvl="1"/>
            <a:r>
              <a:rPr lang="fi-FI" dirty="0"/>
              <a:t>Ohjeessa on määritelty kynnysarvo, joka ylittävät hankinnat on kilpailutettava, 60 000 (koskee myös sosiaali- ja terveyspalveluja) </a:t>
            </a:r>
          </a:p>
          <a:p>
            <a:pPr lvl="1"/>
            <a:r>
              <a:rPr lang="fi-FI" dirty="0"/>
              <a:t>Siitä ei ole määräyksiä, miten hankintalain sosiaali- ja terveyspalveluja koskevia varaumat otetaan huomioon eikä siitä ole keskusteltu järjestöjen kanssa	</a:t>
            </a:r>
          </a:p>
          <a:p>
            <a:r>
              <a:rPr lang="fi-FI" dirty="0"/>
              <a:t>Vaihtoehtoisia hankintamenetelmiä ei ole käytetty</a:t>
            </a:r>
          </a:p>
          <a:p>
            <a:pPr lvl="1"/>
            <a:r>
              <a:rPr lang="fi-FI" dirty="0"/>
              <a:t>SGEI –menettelyä, palveluvelvoitetta, innovatiivisia hankintoja</a:t>
            </a:r>
          </a:p>
          <a:p>
            <a:r>
              <a:rPr lang="fi-FI" dirty="0"/>
              <a:t>Sosiaalisia kriteereitä ei ole käytetty kilpailuttamisissa</a:t>
            </a:r>
          </a:p>
          <a:p>
            <a:pPr lvl="1"/>
            <a:r>
              <a:rPr lang="fi-FI" dirty="0"/>
              <a:t>Myös kaupungin työllisyyspalvelujen edustajat esittävät sosiaalisten kriteereiden käyttöä</a:t>
            </a:r>
          </a:p>
          <a:p>
            <a:r>
              <a:rPr lang="fi-FI" dirty="0"/>
              <a:t>Järjestöt arvostavat sitä, että tuottajien kanssa on keskusteltu ennen tarjousten pyyntöä ja että työllisyyspalvelujen kilpailutuksessa on käytetty kannustavia elementtejä</a:t>
            </a:r>
          </a:p>
        </p:txBody>
      </p:sp>
    </p:spTree>
    <p:extLst>
      <p:ext uri="{BB962C8B-B14F-4D97-AF65-F5344CB8AC3E}">
        <p14:creationId xmlns:p14="http://schemas.microsoft.com/office/powerpoint/2010/main" val="1903703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292C45-A1CF-4FC7-ADCF-435D1B54A38F}"/>
              </a:ext>
            </a:extLst>
          </p:cNvPr>
          <p:cNvSpPr>
            <a:spLocks noGrp="1"/>
          </p:cNvSpPr>
          <p:nvPr>
            <p:ph type="title"/>
          </p:nvPr>
        </p:nvSpPr>
        <p:spPr/>
        <p:txBody>
          <a:bodyPr/>
          <a:lstStyle/>
          <a:p>
            <a:r>
              <a:rPr lang="fi-FI" dirty="0"/>
              <a:t>Kilpailutuksen tuottamia riskejä</a:t>
            </a:r>
          </a:p>
        </p:txBody>
      </p:sp>
      <p:sp>
        <p:nvSpPr>
          <p:cNvPr id="3" name="Sisällön paikkamerkki 2">
            <a:extLst>
              <a:ext uri="{FF2B5EF4-FFF2-40B4-BE49-F238E27FC236}">
                <a16:creationId xmlns:a16="http://schemas.microsoft.com/office/drawing/2014/main" id="{061E6D74-92AF-46CB-9F16-E442D837AC67}"/>
              </a:ext>
            </a:extLst>
          </p:cNvPr>
          <p:cNvSpPr>
            <a:spLocks noGrp="1"/>
          </p:cNvSpPr>
          <p:nvPr>
            <p:ph idx="1"/>
          </p:nvPr>
        </p:nvSpPr>
        <p:spPr/>
        <p:txBody>
          <a:bodyPr>
            <a:normAutofit fontScale="77500" lnSpcReduction="20000"/>
          </a:bodyPr>
          <a:lstStyle/>
          <a:p>
            <a:r>
              <a:rPr lang="fi-FI" dirty="0"/>
              <a:t>Yhteinen riski</a:t>
            </a:r>
          </a:p>
          <a:p>
            <a:pPr lvl="1"/>
            <a:r>
              <a:rPr lang="fi-FI" dirty="0"/>
              <a:t>Kun palvelu avataan kilpailutukselle, sitä on vaikea palauttaa suorahankinnaksi  </a:t>
            </a:r>
          </a:p>
          <a:p>
            <a:r>
              <a:rPr lang="fi-FI" dirty="0"/>
              <a:t>Palvelujen tilaajille (kunnille)</a:t>
            </a:r>
          </a:p>
          <a:p>
            <a:pPr lvl="1"/>
            <a:r>
              <a:rPr lang="fi-FI" dirty="0"/>
              <a:t>Kokonaisuuden hallinta vaikeutuu ja palveluketjut katkeavat, kun palvelut jaetaan monille tuottajille</a:t>
            </a:r>
          </a:p>
          <a:p>
            <a:pPr lvl="1"/>
            <a:r>
              <a:rPr lang="fi-FI" dirty="0"/>
              <a:t>Tuottajien kilpailuttaminen ja tuottajien valvonta lisääntyy ja lisää kustannuksia (transaktiokustannukset)</a:t>
            </a:r>
          </a:p>
          <a:p>
            <a:pPr lvl="1"/>
            <a:r>
              <a:rPr lang="fi-FI" dirty="0"/>
              <a:t>Vaara kasvaa, että tulee epäpäteviä tuottajia eikä tuottaja ei selviä tehtävästään, jolloin kaupungin on otettava tehtävä itselleen.  </a:t>
            </a:r>
          </a:p>
          <a:p>
            <a:r>
              <a:rPr lang="fi-FI" dirty="0"/>
              <a:t>Palvelujen tuottajille (järjestöille)</a:t>
            </a:r>
          </a:p>
          <a:p>
            <a:pPr lvl="1"/>
            <a:r>
              <a:rPr lang="fi-FI" dirty="0"/>
              <a:t>Häviäminen kilpailussa saattaa aiheuttaa palvelutuotantotehtävän tai jopa järjestön koko toiminnan loppumisen</a:t>
            </a:r>
          </a:p>
          <a:p>
            <a:pPr lvl="1"/>
            <a:r>
              <a:rPr lang="fi-FI" dirty="0"/>
              <a:t>Pitkäjänteiseen suunnittelu ja palvelujen kehittäminen vaikeutuu, kun tuottajia kilpailutetaan määräajoin</a:t>
            </a:r>
          </a:p>
          <a:p>
            <a:pPr lvl="1"/>
            <a:r>
              <a:rPr lang="fi-FI" dirty="0"/>
              <a:t>Tarjousten antamiseen ja muuhun oheistoimintaa kuluu resursseja </a:t>
            </a:r>
          </a:p>
          <a:p>
            <a:pPr lvl="1"/>
            <a:r>
              <a:rPr lang="fi-FI" dirty="0"/>
              <a:t>Järjestötoiminnan eettinen perusta horjuu   </a:t>
            </a:r>
          </a:p>
        </p:txBody>
      </p:sp>
    </p:spTree>
    <p:extLst>
      <p:ext uri="{BB962C8B-B14F-4D97-AF65-F5344CB8AC3E}">
        <p14:creationId xmlns:p14="http://schemas.microsoft.com/office/powerpoint/2010/main" val="893618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4119F8-E0F4-48A9-8166-B76A99EA6970}"/>
              </a:ext>
            </a:extLst>
          </p:cNvPr>
          <p:cNvSpPr>
            <a:spLocks noGrp="1"/>
          </p:cNvSpPr>
          <p:nvPr>
            <p:ph type="title"/>
          </p:nvPr>
        </p:nvSpPr>
        <p:spPr/>
        <p:txBody>
          <a:bodyPr>
            <a:normAutofit/>
          </a:bodyPr>
          <a:lstStyle/>
          <a:p>
            <a:r>
              <a:rPr lang="fi-FI" dirty="0"/>
              <a:t>Järjestöjen esityksiä kilpailutusriskin pienentämiseksi</a:t>
            </a:r>
          </a:p>
        </p:txBody>
      </p:sp>
      <p:sp>
        <p:nvSpPr>
          <p:cNvPr id="3" name="Sisällön paikkamerkki 2">
            <a:extLst>
              <a:ext uri="{FF2B5EF4-FFF2-40B4-BE49-F238E27FC236}">
                <a16:creationId xmlns:a16="http://schemas.microsoft.com/office/drawing/2014/main" id="{C9EC92BB-E2C2-4C57-AB4D-4DDE7D8F11B1}"/>
              </a:ext>
            </a:extLst>
          </p:cNvPr>
          <p:cNvSpPr>
            <a:spLocks noGrp="1"/>
          </p:cNvSpPr>
          <p:nvPr>
            <p:ph idx="1"/>
          </p:nvPr>
        </p:nvSpPr>
        <p:spPr>
          <a:xfrm>
            <a:off x="838200" y="1806575"/>
            <a:ext cx="10515600" cy="4351338"/>
          </a:xfrm>
        </p:spPr>
        <p:txBody>
          <a:bodyPr>
            <a:normAutofit fontScale="85000" lnSpcReduction="20000"/>
          </a:bodyPr>
          <a:lstStyle/>
          <a:p>
            <a:r>
              <a:rPr lang="fi-FI" sz="2900" dirty="0"/>
              <a:t>Järjestöjen mielestä hankintalakia sovelletaan tiukasti eikä huomioida hankintalaissa olevaa sosiaali- ja terveyspalvelujen erityisasemaa. </a:t>
            </a:r>
          </a:p>
          <a:p>
            <a:r>
              <a:rPr lang="fi-FI" sz="2900" dirty="0"/>
              <a:t>Järjestöjen esittämiä yhdessä selvitettäviä asioista</a:t>
            </a:r>
          </a:p>
          <a:p>
            <a:pPr lvl="1"/>
            <a:r>
              <a:rPr lang="fi-FI" sz="2900" dirty="0"/>
              <a:t>Miten avustettava toiminta ja hankittava palvelu (Barv 2018, Niemelä  2019)</a:t>
            </a:r>
          </a:p>
          <a:p>
            <a:pPr lvl="1"/>
            <a:r>
              <a:rPr lang="fi-FI" sz="2900" dirty="0"/>
              <a:t>Miten käytetään Kuntalain mukaista palveluvelvoitetta ja Sgei-menettelyä?</a:t>
            </a:r>
          </a:p>
          <a:p>
            <a:pPr lvl="1"/>
            <a:r>
              <a:rPr lang="fi-FI" sz="2900" dirty="0"/>
              <a:t>Kansalliset kynnysarvot antavat väljyyttä soveltaa sosiaali- ja terveyspalveluissa erilaisia hankintamenettelyjä. Minkälaisia kynnysarvoja sosiaalipalveluissa tulisi käyttää?</a:t>
            </a:r>
          </a:p>
          <a:p>
            <a:pPr lvl="1"/>
            <a:r>
              <a:rPr lang="fi-FI" sz="2900" dirty="0"/>
              <a:t>Miten voitaisiin käyttää hankinnoissa sosiaalisia kriteereitä (esim. vajaakuntoisten työllistämisvelvoite, vapaaehtoisten apua, vertaistukitoiminta, kokemusasiantuntijoiden käyttö)?</a:t>
            </a:r>
          </a:p>
          <a:p>
            <a:pPr lvl="1"/>
            <a:r>
              <a:rPr lang="fi-FI" sz="2900" dirty="0"/>
              <a:t>Miten ns. dynaamisilla hankinnoilla voidaan edistää sosiaalisia innovaatioita?</a:t>
            </a:r>
          </a:p>
        </p:txBody>
      </p:sp>
    </p:spTree>
    <p:extLst>
      <p:ext uri="{BB962C8B-B14F-4D97-AF65-F5344CB8AC3E}">
        <p14:creationId xmlns:p14="http://schemas.microsoft.com/office/powerpoint/2010/main" val="287007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DA0CA0-C8F5-467A-8139-5E12FBBF7ABE}"/>
              </a:ext>
            </a:extLst>
          </p:cNvPr>
          <p:cNvSpPr>
            <a:spLocks noGrp="1"/>
          </p:cNvSpPr>
          <p:nvPr>
            <p:ph type="title"/>
          </p:nvPr>
        </p:nvSpPr>
        <p:spPr/>
        <p:txBody>
          <a:bodyPr/>
          <a:lstStyle/>
          <a:p>
            <a:r>
              <a:rPr lang="fi-FI" dirty="0"/>
              <a:t>Selvityksen lähtökohdat</a:t>
            </a:r>
          </a:p>
        </p:txBody>
      </p:sp>
      <p:sp>
        <p:nvSpPr>
          <p:cNvPr id="3" name="Sisällön paikkamerkki 2">
            <a:extLst>
              <a:ext uri="{FF2B5EF4-FFF2-40B4-BE49-F238E27FC236}">
                <a16:creationId xmlns:a16="http://schemas.microsoft.com/office/drawing/2014/main" id="{6C664FBE-A656-4457-8A80-E3E323E40F6C}"/>
              </a:ext>
            </a:extLst>
          </p:cNvPr>
          <p:cNvSpPr>
            <a:spLocks noGrp="1"/>
          </p:cNvSpPr>
          <p:nvPr>
            <p:ph idx="1"/>
          </p:nvPr>
        </p:nvSpPr>
        <p:spPr>
          <a:xfrm>
            <a:off x="933450" y="1677988"/>
            <a:ext cx="10515600" cy="4667250"/>
          </a:xfrm>
        </p:spPr>
        <p:txBody>
          <a:bodyPr>
            <a:normAutofit lnSpcReduction="10000"/>
          </a:bodyPr>
          <a:lstStyle/>
          <a:p>
            <a:r>
              <a:rPr lang="fi-FI" sz="3200" dirty="0"/>
              <a:t>Järjestöjen huoli (1) haavoittuvassa asemassa olevien ihmisten auttamistyöstä, (2) heille suunnatun palvelutuotannon tulevaisuudesta sekä (3) kansalaistoiminnan ja yleishyödyllisen vapaaehtoistyön toimintamahdollisuuksista. </a:t>
            </a:r>
          </a:p>
          <a:p>
            <a:r>
              <a:rPr lang="fi-FI" sz="3200" dirty="0"/>
              <a:t>Järjestöjen kokemuksen mukaan palvelujen järjestäjä ja tilaaja tarvitsee jäsennettyä tietoa järjestöjen toiminnasta ja palvelutuotannosta. </a:t>
            </a:r>
          </a:p>
          <a:p>
            <a:r>
              <a:rPr lang="fi-FI" sz="3200" dirty="0"/>
              <a:t>Järjestöjen tarve lisätä yhteistyötä ja etsiä ratkaisuja, jotka parantavat niiden mahdollisuuksia vastata kilpailuyhteiskunnan vaatimuksiin.</a:t>
            </a:r>
          </a:p>
          <a:p>
            <a:endParaRPr lang="fi-FI" dirty="0"/>
          </a:p>
          <a:p>
            <a:pPr lvl="1"/>
            <a:endParaRPr lang="fi-FI" dirty="0"/>
          </a:p>
        </p:txBody>
      </p:sp>
    </p:spTree>
    <p:extLst>
      <p:ext uri="{BB962C8B-B14F-4D97-AF65-F5344CB8AC3E}">
        <p14:creationId xmlns:p14="http://schemas.microsoft.com/office/powerpoint/2010/main" val="3392093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DF6A72-C3F5-428E-A001-6454AD10BB84}"/>
              </a:ext>
            </a:extLst>
          </p:cNvPr>
          <p:cNvSpPr>
            <a:spLocks noGrp="1"/>
          </p:cNvSpPr>
          <p:nvPr>
            <p:ph type="title"/>
          </p:nvPr>
        </p:nvSpPr>
        <p:spPr/>
        <p:txBody>
          <a:bodyPr/>
          <a:lstStyle/>
          <a:p>
            <a:r>
              <a:rPr lang="fi-FI" dirty="0"/>
              <a:t>Järjestöjen yhteistyö</a:t>
            </a:r>
          </a:p>
        </p:txBody>
      </p:sp>
      <p:sp>
        <p:nvSpPr>
          <p:cNvPr id="3" name="Sisällön paikkamerkki 2">
            <a:extLst>
              <a:ext uri="{FF2B5EF4-FFF2-40B4-BE49-F238E27FC236}">
                <a16:creationId xmlns:a16="http://schemas.microsoft.com/office/drawing/2014/main" id="{18881740-DDE6-4385-B6BA-E201FD30E588}"/>
              </a:ext>
            </a:extLst>
          </p:cNvPr>
          <p:cNvSpPr>
            <a:spLocks noGrp="1"/>
          </p:cNvSpPr>
          <p:nvPr>
            <p:ph idx="1"/>
          </p:nvPr>
        </p:nvSpPr>
        <p:spPr/>
        <p:txBody>
          <a:bodyPr/>
          <a:lstStyle/>
          <a:p>
            <a:r>
              <a:rPr lang="fi-FI" dirty="0"/>
              <a:t>On myönteistä suhtautumista myös organisatoriseen yhteistyöhön</a:t>
            </a:r>
          </a:p>
          <a:p>
            <a:r>
              <a:rPr lang="fi-FI" dirty="0"/>
              <a:t>Järjestöt haluavat säilyttää oman identiteettinsä</a:t>
            </a:r>
          </a:p>
          <a:p>
            <a:r>
              <a:rPr lang="fi-FI" dirty="0"/>
              <a:t>Myös alustatalouspalveluja kaivattiin</a:t>
            </a:r>
          </a:p>
          <a:p>
            <a:r>
              <a:rPr lang="fi-FI" dirty="0"/>
              <a:t>”Ilkeiden sosiaalisten ongelmien ratkaisualusta” (Erkki Keski-Lusa)</a:t>
            </a:r>
          </a:p>
        </p:txBody>
      </p:sp>
    </p:spTree>
    <p:extLst>
      <p:ext uri="{BB962C8B-B14F-4D97-AF65-F5344CB8AC3E}">
        <p14:creationId xmlns:p14="http://schemas.microsoft.com/office/powerpoint/2010/main" val="1387699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BB15DB-22E4-4BA2-B101-C8140C3AA888}"/>
              </a:ext>
            </a:extLst>
          </p:cNvPr>
          <p:cNvSpPr>
            <a:spLocks noGrp="1"/>
          </p:cNvSpPr>
          <p:nvPr>
            <p:ph type="title"/>
          </p:nvPr>
        </p:nvSpPr>
        <p:spPr/>
        <p:txBody>
          <a:bodyPr/>
          <a:lstStyle/>
          <a:p>
            <a:r>
              <a:rPr lang="fi-FI" dirty="0"/>
              <a:t>Osuuskunta yhteistyöorganisaationa (1)</a:t>
            </a:r>
          </a:p>
        </p:txBody>
      </p:sp>
      <p:sp>
        <p:nvSpPr>
          <p:cNvPr id="3" name="Sisällön paikkamerkki 2">
            <a:extLst>
              <a:ext uri="{FF2B5EF4-FFF2-40B4-BE49-F238E27FC236}">
                <a16:creationId xmlns:a16="http://schemas.microsoft.com/office/drawing/2014/main" id="{36198876-0FE9-42C2-B18F-01CD1CD3AD7F}"/>
              </a:ext>
            </a:extLst>
          </p:cNvPr>
          <p:cNvSpPr>
            <a:spLocks noGrp="1"/>
          </p:cNvSpPr>
          <p:nvPr>
            <p:ph idx="1"/>
          </p:nvPr>
        </p:nvSpPr>
        <p:spPr/>
        <p:txBody>
          <a:bodyPr>
            <a:normAutofit lnSpcReduction="10000"/>
          </a:bodyPr>
          <a:lstStyle/>
          <a:p>
            <a:r>
              <a:rPr lang="fi-FI" dirty="0"/>
              <a:t>Osuustoiminta ja järjestötoiminta sosiaali- ja terveyspalveluissa  (Valtioneuvoston selvitys- ja tutkimustoiminnan julkaisusarja 19/2019)</a:t>
            </a:r>
          </a:p>
          <a:p>
            <a:pPr lvl="1"/>
            <a:r>
              <a:rPr lang="fi-FI" dirty="0"/>
              <a:t>Osuuskunta on taloudellinen markkinatoimija, jonka tavoitteena on pärjätä kilpailussa- taloudellinen tehtävä</a:t>
            </a:r>
          </a:p>
          <a:p>
            <a:pPr lvl="1"/>
            <a:r>
              <a:rPr lang="fi-FI" dirty="0"/>
              <a:t>Osuustoiminnan tarkoituksena ei ole ainoastaan tyydyttää tarpeita, vaan saada aikaan muutos kohti jotain parempaa - lisääntyvää tehokkuutta, turvaa, hyvinvointia – yhteiskunnallinen tehtävä</a:t>
            </a:r>
          </a:p>
          <a:p>
            <a:pPr lvl="1"/>
            <a:r>
              <a:rPr lang="fi-FI" dirty="0"/>
              <a:t>Osuuskunta kollektiivinen on toimija, mikä edellyttää toimivaa demokratiaa. Kaikilla osuuskunnan jäsenellä on yhtenäinen oikeus osallistua osuuskunnan tahtotilan ja toimintalinjojen määrittelyyn</a:t>
            </a:r>
          </a:p>
          <a:p>
            <a:pPr lvl="1"/>
            <a:r>
              <a:rPr lang="fi-FI" dirty="0"/>
              <a:t>Osuuskunta on yhteisöllinen toimija, jonka hyödyt jaetaan ansioperusteisesti sen mukaan, miten osuuskunnan jäsen on osallistunut hyötyjen tuottamiseen</a:t>
            </a:r>
          </a:p>
          <a:p>
            <a:pPr lvl="1"/>
            <a:endParaRPr lang="fi-FI" dirty="0"/>
          </a:p>
          <a:p>
            <a:endParaRPr lang="fi-FI" dirty="0"/>
          </a:p>
        </p:txBody>
      </p:sp>
    </p:spTree>
    <p:extLst>
      <p:ext uri="{BB962C8B-B14F-4D97-AF65-F5344CB8AC3E}">
        <p14:creationId xmlns:p14="http://schemas.microsoft.com/office/powerpoint/2010/main" val="2485867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E7F7A1-6395-41AD-94BB-B5662A00A3DD}"/>
              </a:ext>
            </a:extLst>
          </p:cNvPr>
          <p:cNvSpPr>
            <a:spLocks noGrp="1"/>
          </p:cNvSpPr>
          <p:nvPr>
            <p:ph type="title"/>
          </p:nvPr>
        </p:nvSpPr>
        <p:spPr/>
        <p:txBody>
          <a:bodyPr/>
          <a:lstStyle/>
          <a:p>
            <a:r>
              <a:rPr lang="fi-FI" dirty="0"/>
              <a:t>Alustatalouspalvelut järjestöjen tukena</a:t>
            </a:r>
          </a:p>
        </p:txBody>
      </p:sp>
      <p:sp>
        <p:nvSpPr>
          <p:cNvPr id="3" name="Sisällön paikkamerkki 2">
            <a:extLst>
              <a:ext uri="{FF2B5EF4-FFF2-40B4-BE49-F238E27FC236}">
                <a16:creationId xmlns:a16="http://schemas.microsoft.com/office/drawing/2014/main" id="{15FA7D32-C630-44EB-A5A1-BB9C078C8BEB}"/>
              </a:ext>
            </a:extLst>
          </p:cNvPr>
          <p:cNvSpPr>
            <a:spLocks noGrp="1"/>
          </p:cNvSpPr>
          <p:nvPr>
            <p:ph idx="1"/>
          </p:nvPr>
        </p:nvSpPr>
        <p:spPr/>
        <p:txBody>
          <a:bodyPr>
            <a:normAutofit/>
          </a:bodyPr>
          <a:lstStyle/>
          <a:p>
            <a:r>
              <a:rPr lang="fi-FI" dirty="0"/>
              <a:t>Alustalouden taustalla on jakamistalousajattelu, jolla tarkoitetaan sitä, että vapaana olevia tai hankittuja resursseja jaetaan niitä tarvitsevien toimijoiden käyttöön niin, että ne hyödyttävät sekä resurssien antajaa että käyttäjää. </a:t>
            </a:r>
          </a:p>
          <a:p>
            <a:r>
              <a:rPr lang="fi-FI" dirty="0"/>
              <a:t>Alustalla tarkoitetaan palvelua tai välinettä, jolla palvelun tarjoaja ja loppukäyttäjä löytävät toisensa. Nykyajan tietotekniikka mahdollistaa monipuolisten ja helppokäyttöisten alustojen rakentamisen. </a:t>
            </a:r>
          </a:p>
          <a:p>
            <a:r>
              <a:rPr lang="fi-FI" dirty="0"/>
              <a:t>Oleellista on, että alustapalvelujen käyttäjä voi saada käyttöönsä edullisesti resursseja, mutta ei luovuta omaa päätösvaltaansa tai autonomiaansa..</a:t>
            </a:r>
          </a:p>
          <a:p>
            <a:endParaRPr lang="fi-FI" dirty="0"/>
          </a:p>
        </p:txBody>
      </p:sp>
    </p:spTree>
    <p:extLst>
      <p:ext uri="{BB962C8B-B14F-4D97-AF65-F5344CB8AC3E}">
        <p14:creationId xmlns:p14="http://schemas.microsoft.com/office/powerpoint/2010/main" val="1478135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712355-79AD-4D7B-85C3-7318EA8DBA96}"/>
              </a:ext>
            </a:extLst>
          </p:cNvPr>
          <p:cNvSpPr>
            <a:spLocks noGrp="1"/>
          </p:cNvSpPr>
          <p:nvPr>
            <p:ph type="title"/>
          </p:nvPr>
        </p:nvSpPr>
        <p:spPr/>
        <p:txBody>
          <a:bodyPr/>
          <a:lstStyle/>
          <a:p>
            <a:r>
              <a:rPr lang="fi-FI" dirty="0"/>
              <a:t>Kolmas sektori  Antti Rinteen hallituksen ohjelmassa (1)</a:t>
            </a:r>
          </a:p>
        </p:txBody>
      </p:sp>
      <p:sp>
        <p:nvSpPr>
          <p:cNvPr id="3" name="Sisällön paikkamerkki 2">
            <a:extLst>
              <a:ext uri="{FF2B5EF4-FFF2-40B4-BE49-F238E27FC236}">
                <a16:creationId xmlns:a16="http://schemas.microsoft.com/office/drawing/2014/main" id="{E305C73C-AD4D-4A0A-9589-C1C709D5B123}"/>
              </a:ext>
            </a:extLst>
          </p:cNvPr>
          <p:cNvSpPr>
            <a:spLocks noGrp="1"/>
          </p:cNvSpPr>
          <p:nvPr>
            <p:ph idx="1"/>
          </p:nvPr>
        </p:nvSpPr>
        <p:spPr>
          <a:xfrm>
            <a:off x="771525" y="1911350"/>
            <a:ext cx="10515600" cy="4351338"/>
          </a:xfrm>
        </p:spPr>
        <p:txBody>
          <a:bodyPr>
            <a:normAutofit/>
          </a:bodyPr>
          <a:lstStyle/>
          <a:p>
            <a:r>
              <a:rPr lang="fi-FI" dirty="0"/>
              <a:t>Lupaus uudenlaisesta vuorovaikutuksesta</a:t>
            </a:r>
          </a:p>
          <a:p>
            <a:pPr lvl="1"/>
            <a:r>
              <a:rPr lang="fi-FI" dirty="0"/>
              <a:t>Kehitämme tapoja tuoda yhä laajemman joukon osaksi yhteiskunnan uudistamista. Uudenlainen vuorovaikutus tarkoittaa sekä ihmisten osallistumista julkisen hallinnon toimintaan huomattavasti nykyistä vahvemmin että uusien vuorovaikutusmenetelmien etsimistä ja kokeilemista.</a:t>
            </a:r>
          </a:p>
          <a:p>
            <a:r>
              <a:rPr lang="fi-FI" dirty="0"/>
              <a:t>Kaikkien mahdollisuutta merkitykselliseen kansalaistoimintaan edistetään ja turvataan järjestöjen toiminnan autonomisuus.</a:t>
            </a:r>
          </a:p>
          <a:p>
            <a:r>
              <a:rPr lang="fi-FI" dirty="0"/>
              <a:t>Rakennetaan vahvaa kumppanuutta järjestöjen ja valtion välillä eriarvoisuuden vähentämiseksi.</a:t>
            </a:r>
          </a:p>
          <a:p>
            <a:endParaRPr lang="fi-FI" dirty="0"/>
          </a:p>
        </p:txBody>
      </p:sp>
    </p:spTree>
    <p:extLst>
      <p:ext uri="{BB962C8B-B14F-4D97-AF65-F5344CB8AC3E}">
        <p14:creationId xmlns:p14="http://schemas.microsoft.com/office/powerpoint/2010/main" val="3435429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2B02DD-CE00-49C2-8B5D-B4C8B39FE4EA}"/>
              </a:ext>
            </a:extLst>
          </p:cNvPr>
          <p:cNvSpPr>
            <a:spLocks noGrp="1"/>
          </p:cNvSpPr>
          <p:nvPr>
            <p:ph type="title"/>
          </p:nvPr>
        </p:nvSpPr>
        <p:spPr/>
        <p:txBody>
          <a:bodyPr/>
          <a:lstStyle/>
          <a:p>
            <a:r>
              <a:rPr lang="fi-FI" dirty="0"/>
              <a:t>Kolmas sektori Rinteen hallituksen ohjelmassa (2)</a:t>
            </a:r>
          </a:p>
        </p:txBody>
      </p:sp>
      <p:sp>
        <p:nvSpPr>
          <p:cNvPr id="3" name="Sisällön paikkamerkki 2">
            <a:extLst>
              <a:ext uri="{FF2B5EF4-FFF2-40B4-BE49-F238E27FC236}">
                <a16:creationId xmlns:a16="http://schemas.microsoft.com/office/drawing/2014/main" id="{50DB4CB5-1602-4BE5-9B5D-B7198FB992C6}"/>
              </a:ext>
            </a:extLst>
          </p:cNvPr>
          <p:cNvSpPr>
            <a:spLocks noGrp="1"/>
          </p:cNvSpPr>
          <p:nvPr>
            <p:ph idx="1"/>
          </p:nvPr>
        </p:nvSpPr>
        <p:spPr/>
        <p:txBody>
          <a:bodyPr>
            <a:normAutofit fontScale="92500" lnSpcReduction="10000"/>
          </a:bodyPr>
          <a:lstStyle/>
          <a:p>
            <a:r>
              <a:rPr lang="fi-FI" dirty="0"/>
              <a:t>Selvitetään nykyisen hankintalain mahdollisia muutostarpeita sosiaali- ja terveydenhuollon uudistuksen yhteydessä.</a:t>
            </a:r>
          </a:p>
          <a:p>
            <a:r>
              <a:rPr lang="fi-FI" dirty="0"/>
              <a:t>Hallituksen tavoitteena on, että julkisiin hankintoihin asetetaan ehto sosiaalisesta työllistämisestä. </a:t>
            </a:r>
          </a:p>
          <a:p>
            <a:r>
              <a:rPr lang="fi-FI" dirty="0"/>
              <a:t>Työllisyyspalveluiden järjestäjänä toimii julkinen sektori, joka voi tuottaa palveluja yhteistyössä yksityisen ja kolmannen sektorin sekä järjestöjen kanssa. </a:t>
            </a:r>
          </a:p>
          <a:p>
            <a:r>
              <a:rPr lang="fi-FI" dirty="0"/>
              <a:t>Uudistetaan kolmannen sektorin palkkatuki. Hallituksen tavoitteena on  nostaa vaikeasti työllistyvien osatyökykyisten, vammaisten, pitkäaikaistyöttömien ja maahanmuuttajien palkkatuen enimmäismäärää. Kolmannen sektorin palkkatuesta poistetaan työllistämistä estävä 4 000 henkilötyövuoden rajoite</a:t>
            </a:r>
          </a:p>
        </p:txBody>
      </p:sp>
    </p:spTree>
    <p:extLst>
      <p:ext uri="{BB962C8B-B14F-4D97-AF65-F5344CB8AC3E}">
        <p14:creationId xmlns:p14="http://schemas.microsoft.com/office/powerpoint/2010/main" val="2858584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F21CE2-32E1-4C8F-B969-D53C6147FB5C}"/>
              </a:ext>
            </a:extLst>
          </p:cNvPr>
          <p:cNvSpPr>
            <a:spLocks noGrp="1"/>
          </p:cNvSpPr>
          <p:nvPr>
            <p:ph type="title"/>
          </p:nvPr>
        </p:nvSpPr>
        <p:spPr/>
        <p:txBody>
          <a:bodyPr/>
          <a:lstStyle/>
          <a:p>
            <a:r>
              <a:rPr lang="fi-FI" dirty="0"/>
              <a:t>Kolmas sektori Rinteen hallituksen ohjelmassa (3)</a:t>
            </a:r>
          </a:p>
        </p:txBody>
      </p:sp>
      <p:sp>
        <p:nvSpPr>
          <p:cNvPr id="3" name="Sisällön paikkamerkki 2">
            <a:extLst>
              <a:ext uri="{FF2B5EF4-FFF2-40B4-BE49-F238E27FC236}">
                <a16:creationId xmlns:a16="http://schemas.microsoft.com/office/drawing/2014/main" id="{D43A9EA8-239E-40D2-A244-9855CC89CFB6}"/>
              </a:ext>
            </a:extLst>
          </p:cNvPr>
          <p:cNvSpPr>
            <a:spLocks noGrp="1"/>
          </p:cNvSpPr>
          <p:nvPr>
            <p:ph idx="1"/>
          </p:nvPr>
        </p:nvSpPr>
        <p:spPr/>
        <p:txBody>
          <a:bodyPr>
            <a:normAutofit lnSpcReduction="10000"/>
          </a:bodyPr>
          <a:lstStyle/>
          <a:p>
            <a:r>
              <a:rPr lang="fi-FI" dirty="0"/>
              <a:t>Kehitetään välityömarkkinoita.  Erityisen tuen tarpeessa olevien (muun muassa osatyökykyiset, maahanmuuttajat, vammaiset, nuoret, ikääntyneet) pääsyä työllistymistä edistävien ja yksilöllisten palvelujen  piiriin tehostetaan</a:t>
            </a:r>
          </a:p>
          <a:p>
            <a:r>
              <a:rPr lang="fi-FI" dirty="0"/>
              <a:t>Kuntouttavan työtoiminnan järjestelmä uudistetaan sosiaalisella kuntoutuksella, jossa otetaan huomioon pitkäaikaistyöttömän tai heikossa työmarkkina-asemassa olevan henkilön yksilöllinen kuntoutustarve työelämävalmiuksien vahvistamiseksi ja yhteiskunnallisen osallisuuden turvaamiseksi.</a:t>
            </a:r>
          </a:p>
          <a:p>
            <a:r>
              <a:rPr lang="fi-FI" dirty="0"/>
              <a:t>Järjestöjen roolia hyvinvoinnin ja terveyden edistämisessä vahvistetaan ja järjestöjen mahdollisuus tuottaa palveluita turvataan. </a:t>
            </a:r>
          </a:p>
          <a:p>
            <a:endParaRPr lang="fi-FI" dirty="0"/>
          </a:p>
        </p:txBody>
      </p:sp>
    </p:spTree>
    <p:extLst>
      <p:ext uri="{BB962C8B-B14F-4D97-AF65-F5344CB8AC3E}">
        <p14:creationId xmlns:p14="http://schemas.microsoft.com/office/powerpoint/2010/main" val="2013458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E47113-CCFE-4AE1-A03A-145628262624}"/>
              </a:ext>
            </a:extLst>
          </p:cNvPr>
          <p:cNvSpPr>
            <a:spLocks noGrp="1"/>
          </p:cNvSpPr>
          <p:nvPr>
            <p:ph type="title"/>
          </p:nvPr>
        </p:nvSpPr>
        <p:spPr/>
        <p:txBody>
          <a:bodyPr/>
          <a:lstStyle/>
          <a:p>
            <a:r>
              <a:rPr lang="fi-FI" dirty="0"/>
              <a:t>Toimenpide-ehdotukset (1)</a:t>
            </a:r>
          </a:p>
        </p:txBody>
      </p:sp>
      <p:sp>
        <p:nvSpPr>
          <p:cNvPr id="3" name="Sisällön paikkamerkki 2">
            <a:extLst>
              <a:ext uri="{FF2B5EF4-FFF2-40B4-BE49-F238E27FC236}">
                <a16:creationId xmlns:a16="http://schemas.microsoft.com/office/drawing/2014/main" id="{DA73F31A-2C8F-42ED-81D4-AF655C016306}"/>
              </a:ext>
            </a:extLst>
          </p:cNvPr>
          <p:cNvSpPr>
            <a:spLocks noGrp="1"/>
          </p:cNvSpPr>
          <p:nvPr>
            <p:ph idx="1"/>
          </p:nvPr>
        </p:nvSpPr>
        <p:spPr>
          <a:xfrm>
            <a:off x="1333500" y="1825625"/>
            <a:ext cx="10515600" cy="4351338"/>
          </a:xfrm>
        </p:spPr>
        <p:txBody>
          <a:bodyPr>
            <a:normAutofit fontScale="92500" lnSpcReduction="10000"/>
          </a:bodyPr>
          <a:lstStyle/>
          <a:p>
            <a:pPr lvl="0" fontAlgn="base"/>
            <a:r>
              <a:rPr lang="fi-FI" dirty="0"/>
              <a:t>Jyväskylän kaupungille tehdään ehdotus, että sosiaali- ja terveydenhuollon haavoittuvassa asemassa olevia asiakkaita koskevista kilpailutuksista tehdään avio yhdessä järjestöjen kanssa ennen uusien kilpailutusten käynnistämistä</a:t>
            </a:r>
          </a:p>
          <a:p>
            <a:pPr lvl="0" fontAlgn="base"/>
            <a:r>
              <a:rPr lang="fi-FI" dirty="0"/>
              <a:t>Työvoimahallinnolle sekä kunnille ja maakunnille esitetään, että järjestöt otetaan kiinteästi mukaan Rinteen hallituksen ohjelmassa mainittuun palkkatuen uudistamisen ja välityömarkkinoiden kehittämistyöhön.</a:t>
            </a:r>
          </a:p>
          <a:p>
            <a:pPr lvl="0" fontAlgn="base"/>
            <a:r>
              <a:rPr lang="fi-FI" dirty="0"/>
              <a:t>Esitetään, että käynnistetään kuntien ja järjestöjen yhteishanke, jonka kohteena on yhteiskunnan kaikkien heikompiosasten ihmisten auttaminen palveluja ja muuta auttamista yhdistämällä. Tämä ”ilkeiden sosiaalisten ongelmien ratkaisualustasta” voisi tulla uuden maakunnallisen sotejärjestelmän innovatiivinen sosiaalipoliittinen toimintamalli. </a:t>
            </a:r>
          </a:p>
          <a:p>
            <a:endParaRPr lang="fi-FI" dirty="0"/>
          </a:p>
        </p:txBody>
      </p:sp>
    </p:spTree>
    <p:extLst>
      <p:ext uri="{BB962C8B-B14F-4D97-AF65-F5344CB8AC3E}">
        <p14:creationId xmlns:p14="http://schemas.microsoft.com/office/powerpoint/2010/main" val="963648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17FAC7-9B3C-44E3-A1DD-081449CFF768}"/>
              </a:ext>
            </a:extLst>
          </p:cNvPr>
          <p:cNvSpPr>
            <a:spLocks noGrp="1"/>
          </p:cNvSpPr>
          <p:nvPr>
            <p:ph type="title"/>
          </p:nvPr>
        </p:nvSpPr>
        <p:spPr/>
        <p:txBody>
          <a:bodyPr/>
          <a:lstStyle/>
          <a:p>
            <a:r>
              <a:rPr lang="fi-FI" dirty="0"/>
              <a:t>Toimenpide-ehdotukset (2)</a:t>
            </a:r>
          </a:p>
        </p:txBody>
      </p:sp>
      <p:sp>
        <p:nvSpPr>
          <p:cNvPr id="3" name="Sisällön paikkamerkki 2">
            <a:extLst>
              <a:ext uri="{FF2B5EF4-FFF2-40B4-BE49-F238E27FC236}">
                <a16:creationId xmlns:a16="http://schemas.microsoft.com/office/drawing/2014/main" id="{9AE2CDA1-6050-43EA-9A3A-5507F4A9E3FC}"/>
              </a:ext>
            </a:extLst>
          </p:cNvPr>
          <p:cNvSpPr>
            <a:spLocks noGrp="1"/>
          </p:cNvSpPr>
          <p:nvPr>
            <p:ph idx="1"/>
          </p:nvPr>
        </p:nvSpPr>
        <p:spPr/>
        <p:txBody>
          <a:bodyPr>
            <a:normAutofit fontScale="92500" lnSpcReduction="10000"/>
          </a:bodyPr>
          <a:lstStyle/>
          <a:p>
            <a:pPr lvl="0" fontAlgn="base"/>
            <a:r>
              <a:rPr lang="fi-FI" dirty="0"/>
              <a:t>Esitetään, että ennen kuntouttavan työtoiminnan ja sosiaalisen kuntoutuksen uudistamista uusia kilpailutuksia ei käynnistetä.</a:t>
            </a:r>
          </a:p>
          <a:p>
            <a:pPr fontAlgn="base"/>
            <a:r>
              <a:rPr lang="fi-FI" dirty="0"/>
              <a:t>Esitetään, että kehitysvammaisten palveluja ei avata kilpailulle ennen kuin tiedetään, tuleeko kehitysvammapalvelujen hankintaa koskevan kansalaisaloitteen pohjalta lainsäädännöllisiä muutoksia.</a:t>
            </a:r>
          </a:p>
          <a:p>
            <a:pPr lvl="0" fontAlgn="base"/>
            <a:r>
              <a:rPr lang="fi-FI" dirty="0"/>
              <a:t>Esitetään, että Jyväskylän kaupunki selvittää yhdessä järjestöjen ja muiden asiantuntijoiden kanssa, miten hankintalakia pitäisi sosiaali- ja terveyspalvelujen kohdalla uudistaa ja miten sosiaalisia kriteereitä pitäisi kilpailuttamisessa ottaa käyttöön.</a:t>
            </a:r>
          </a:p>
          <a:p>
            <a:pPr lvl="0" fontAlgn="base"/>
            <a:r>
              <a:rPr lang="fi-FI" dirty="0"/>
              <a:t>Jyväskylän kaupungille esitetään, että vanhuspalveluja tuottavien järjestöjen asemasta, tehtävistä ja tulevaisuuden näkymisestä tehtäisiin oma selvitys.</a:t>
            </a:r>
          </a:p>
          <a:p>
            <a:endParaRPr lang="fi-FI" dirty="0"/>
          </a:p>
        </p:txBody>
      </p:sp>
    </p:spTree>
    <p:extLst>
      <p:ext uri="{BB962C8B-B14F-4D97-AF65-F5344CB8AC3E}">
        <p14:creationId xmlns:p14="http://schemas.microsoft.com/office/powerpoint/2010/main" val="1034058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5C16D1-C3A7-4E5E-B45B-0D1593DB4B5E}"/>
              </a:ext>
            </a:extLst>
          </p:cNvPr>
          <p:cNvSpPr>
            <a:spLocks noGrp="1"/>
          </p:cNvSpPr>
          <p:nvPr>
            <p:ph type="title"/>
          </p:nvPr>
        </p:nvSpPr>
        <p:spPr/>
        <p:txBody>
          <a:bodyPr/>
          <a:lstStyle/>
          <a:p>
            <a:r>
              <a:rPr lang="fi-FI" dirty="0"/>
              <a:t>Järjestöyhteistyötä koskevat ehdotukset</a:t>
            </a:r>
          </a:p>
        </p:txBody>
      </p:sp>
      <p:sp>
        <p:nvSpPr>
          <p:cNvPr id="3" name="Sisällön paikkamerkki 2">
            <a:extLst>
              <a:ext uri="{FF2B5EF4-FFF2-40B4-BE49-F238E27FC236}">
                <a16:creationId xmlns:a16="http://schemas.microsoft.com/office/drawing/2014/main" id="{B466C083-AFD4-43BA-9805-EA77ED12F29F}"/>
              </a:ext>
            </a:extLst>
          </p:cNvPr>
          <p:cNvSpPr>
            <a:spLocks noGrp="1"/>
          </p:cNvSpPr>
          <p:nvPr>
            <p:ph idx="1"/>
          </p:nvPr>
        </p:nvSpPr>
        <p:spPr/>
        <p:txBody>
          <a:bodyPr>
            <a:normAutofit fontScale="92500" lnSpcReduction="10000"/>
          </a:bodyPr>
          <a:lstStyle/>
          <a:p>
            <a:r>
              <a:rPr lang="fi-FI" dirty="0"/>
              <a:t>Aloitetaan järjestöjen yhteistyönä selvitystyö maakunnallisten palvelujärjestöjen yhteisen osuuskunnan perustamiseksi.  Osuuskunnan perustehtävänä on vahvistaa järjestöjen asemaa sosiaali- ja työllistämispalvelujen tuottamisessa, koota järjestöjen voimavaroja yhteisten tarjousten tekemisessä ja edistää pienten järjestöjen mahdollisuutta olla mukana oman alueensa palvelujen tuottamisessa</a:t>
            </a:r>
          </a:p>
          <a:p>
            <a:r>
              <a:rPr lang="fi-FI" dirty="0"/>
              <a:t>Sanassa yhteydessä on tarvetta selvittää myös organisatorista yhteistyötä sekä järjestöjen kesken että yhdessä kuntien kanssa.</a:t>
            </a:r>
          </a:p>
          <a:p>
            <a:r>
              <a:rPr lang="fi-FI" dirty="0"/>
              <a:t>Selvityksen perusteella otetaan kantaa, miten järjestöt tehokkaammin ja koordinoiduimmin pystyvät hyödyntämään alustatalouspalveluja ja  mikä rooli osuuskunnalla tai muulla organisaatiolla voisi olla alustatalouspalvelujen tuottamisessa</a:t>
            </a:r>
          </a:p>
          <a:p>
            <a:endParaRPr lang="fi-FI" dirty="0"/>
          </a:p>
          <a:p>
            <a:endParaRPr lang="fi-FI" dirty="0"/>
          </a:p>
        </p:txBody>
      </p:sp>
    </p:spTree>
    <p:extLst>
      <p:ext uri="{BB962C8B-B14F-4D97-AF65-F5344CB8AC3E}">
        <p14:creationId xmlns:p14="http://schemas.microsoft.com/office/powerpoint/2010/main" val="3456571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7F8424-C145-4F66-AD27-30C37F06DB34}"/>
              </a:ext>
            </a:extLst>
          </p:cNvPr>
          <p:cNvSpPr>
            <a:spLocks noGrp="1"/>
          </p:cNvSpPr>
          <p:nvPr>
            <p:ph type="title"/>
          </p:nvPr>
        </p:nvSpPr>
        <p:spPr/>
        <p:txBody>
          <a:bodyPr/>
          <a:lstStyle/>
          <a:p>
            <a:r>
              <a:rPr lang="fi-FI" dirty="0"/>
              <a:t>Toimintakulttuurillinen ristiriita</a:t>
            </a:r>
          </a:p>
        </p:txBody>
      </p:sp>
      <p:sp>
        <p:nvSpPr>
          <p:cNvPr id="3" name="Sisällön paikkamerkki 2">
            <a:extLst>
              <a:ext uri="{FF2B5EF4-FFF2-40B4-BE49-F238E27FC236}">
                <a16:creationId xmlns:a16="http://schemas.microsoft.com/office/drawing/2014/main" id="{D601107C-A8D8-4A75-8C63-907507A8DD23}"/>
              </a:ext>
            </a:extLst>
          </p:cNvPr>
          <p:cNvSpPr>
            <a:spLocks noGrp="1"/>
          </p:cNvSpPr>
          <p:nvPr>
            <p:ph idx="1"/>
          </p:nvPr>
        </p:nvSpPr>
        <p:spPr/>
        <p:txBody>
          <a:bodyPr/>
          <a:lstStyle/>
          <a:p>
            <a:r>
              <a:rPr lang="fi-FI" dirty="0"/>
              <a:t>Järjestöt näkevät tehtävänsä ihmisten kokonaisvaltaisena auttamistyönä ja ihmisten omien voimavarojen kasvattamisena eikä suoritteista muodostuvien palvelujen tuottamisena.  </a:t>
            </a:r>
          </a:p>
          <a:p>
            <a:r>
              <a:rPr lang="fi-FI" dirty="0"/>
              <a:t>Järjestötoiminnan perusominaisuudet kuten yleishyödyllisyys, heikompiosaisten auttaminen, avoimuus ja sopimusperusteinen yhteistyö ovat muuttuneet vahvuudesta rasitteeksi palvelujen tuottamisessa, koska ne ovat ristiriidassa markkinaperusteisen tuotantoideologian kanssa.</a:t>
            </a:r>
          </a:p>
          <a:p>
            <a:endParaRPr lang="fi-FI" dirty="0"/>
          </a:p>
        </p:txBody>
      </p:sp>
    </p:spTree>
    <p:extLst>
      <p:ext uri="{BB962C8B-B14F-4D97-AF65-F5344CB8AC3E}">
        <p14:creationId xmlns:p14="http://schemas.microsoft.com/office/powerpoint/2010/main" val="214596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E2D367-A64F-40E7-9A68-4874ED97908C}"/>
              </a:ext>
            </a:extLst>
          </p:cNvPr>
          <p:cNvSpPr>
            <a:spLocks noGrp="1"/>
          </p:cNvSpPr>
          <p:nvPr>
            <p:ph type="title"/>
          </p:nvPr>
        </p:nvSpPr>
        <p:spPr/>
        <p:txBody>
          <a:bodyPr/>
          <a:lstStyle/>
          <a:p>
            <a:r>
              <a:rPr lang="fi-FI" dirty="0"/>
              <a:t>Selvityksen toteutus ja aikataulu</a:t>
            </a:r>
          </a:p>
        </p:txBody>
      </p:sp>
      <p:sp>
        <p:nvSpPr>
          <p:cNvPr id="3" name="Sisällön paikkamerkki 2">
            <a:extLst>
              <a:ext uri="{FF2B5EF4-FFF2-40B4-BE49-F238E27FC236}">
                <a16:creationId xmlns:a16="http://schemas.microsoft.com/office/drawing/2014/main" id="{08A3AA2F-C198-49E2-B3ED-FC25002FFF9C}"/>
              </a:ext>
            </a:extLst>
          </p:cNvPr>
          <p:cNvSpPr>
            <a:spLocks noGrp="1"/>
          </p:cNvSpPr>
          <p:nvPr>
            <p:ph idx="1"/>
          </p:nvPr>
        </p:nvSpPr>
        <p:spPr/>
        <p:txBody>
          <a:bodyPr/>
          <a:lstStyle/>
          <a:p>
            <a:r>
              <a:rPr lang="fi-FI" dirty="0"/>
              <a:t>Selvityksen tekijäorganisaatio: Keski-Suomen yhteisöjen tuki ry (KYT) </a:t>
            </a:r>
          </a:p>
          <a:p>
            <a:r>
              <a:rPr lang="fi-FI" dirty="0"/>
              <a:t>Tekijä: Sakari Möttönen</a:t>
            </a:r>
          </a:p>
          <a:p>
            <a:r>
              <a:rPr lang="fi-FI" dirty="0"/>
              <a:t>Aloitus: tammikuussa 2019</a:t>
            </a:r>
          </a:p>
          <a:p>
            <a:r>
              <a:rPr lang="fi-FI" dirty="0"/>
              <a:t>Tietojen keruu ja haastattelut (n. 20 henkilöä): helmi-huhtikuu</a:t>
            </a:r>
          </a:p>
          <a:p>
            <a:r>
              <a:rPr lang="fi-FI" dirty="0"/>
              <a:t>Väliseminaari: 11.6. 2019</a:t>
            </a:r>
          </a:p>
          <a:p>
            <a:r>
              <a:rPr lang="fi-FI" dirty="0"/>
              <a:t>Loppuseminaari: 23.9.2019 </a:t>
            </a:r>
          </a:p>
          <a:p>
            <a:r>
              <a:rPr lang="fi-FI" dirty="0"/>
              <a:t>Selvitys perustuu järjestöiltä kerättyihin tietoihin ja henkilöiden haastatteluihin </a:t>
            </a:r>
          </a:p>
        </p:txBody>
      </p:sp>
    </p:spTree>
    <p:extLst>
      <p:ext uri="{BB962C8B-B14F-4D97-AF65-F5344CB8AC3E}">
        <p14:creationId xmlns:p14="http://schemas.microsoft.com/office/powerpoint/2010/main" val="3070675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5B57C6-FC8E-4B1D-92ED-EB9A58C76337}"/>
              </a:ext>
            </a:extLst>
          </p:cNvPr>
          <p:cNvSpPr>
            <a:spLocks noGrp="1"/>
          </p:cNvSpPr>
          <p:nvPr>
            <p:ph type="title"/>
          </p:nvPr>
        </p:nvSpPr>
        <p:spPr/>
        <p:txBody>
          <a:bodyPr/>
          <a:lstStyle/>
          <a:p>
            <a:r>
              <a:rPr lang="fi-FI" dirty="0"/>
              <a:t>Kunnalliset järjestöstrategiat  ristiriidan ratkaisuna</a:t>
            </a:r>
          </a:p>
        </p:txBody>
      </p:sp>
      <p:sp>
        <p:nvSpPr>
          <p:cNvPr id="3" name="Sisällön paikkamerkki 2">
            <a:extLst>
              <a:ext uri="{FF2B5EF4-FFF2-40B4-BE49-F238E27FC236}">
                <a16:creationId xmlns:a16="http://schemas.microsoft.com/office/drawing/2014/main" id="{7600E0EE-EF88-4189-AFF2-04B8BCAB4AEE}"/>
              </a:ext>
            </a:extLst>
          </p:cNvPr>
          <p:cNvSpPr>
            <a:spLocks noGrp="1"/>
          </p:cNvSpPr>
          <p:nvPr>
            <p:ph idx="1"/>
          </p:nvPr>
        </p:nvSpPr>
        <p:spPr/>
        <p:txBody>
          <a:bodyPr/>
          <a:lstStyle/>
          <a:p>
            <a:r>
              <a:rPr lang="fi-FI" dirty="0"/>
              <a:t>Kunnille esitetään, että niiden järjestöstrategiaan otetaan yhdessä järjestöjen kanssa laaditut sosiaalitoimen ja työllistettävien palvelujen hankintaa ohjaavat periaatteet, joiden tarkoituksena on turvata yhteiskunnassa heikommassa olevien ihmisten oikeudet saada tukea ja kestävällä tavalla tuotettuja palveluja. . </a:t>
            </a:r>
          </a:p>
          <a:p>
            <a:endParaRPr lang="fi-FI" dirty="0"/>
          </a:p>
        </p:txBody>
      </p:sp>
    </p:spTree>
    <p:extLst>
      <p:ext uri="{BB962C8B-B14F-4D97-AF65-F5344CB8AC3E}">
        <p14:creationId xmlns:p14="http://schemas.microsoft.com/office/powerpoint/2010/main" val="409594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1F40F7-AF68-485B-9CEE-B9C1EA46F1A9}"/>
              </a:ext>
            </a:extLst>
          </p:cNvPr>
          <p:cNvSpPr>
            <a:spLocks noGrp="1"/>
          </p:cNvSpPr>
          <p:nvPr>
            <p:ph type="title"/>
          </p:nvPr>
        </p:nvSpPr>
        <p:spPr/>
        <p:txBody>
          <a:bodyPr>
            <a:normAutofit/>
          </a:bodyPr>
          <a:lstStyle/>
          <a:p>
            <a:r>
              <a:rPr lang="fi-FI" dirty="0"/>
              <a:t>SELVITYKSEN TAVOITE</a:t>
            </a:r>
          </a:p>
        </p:txBody>
      </p:sp>
      <p:sp>
        <p:nvSpPr>
          <p:cNvPr id="3" name="Sisällön paikkamerkki 2">
            <a:extLst>
              <a:ext uri="{FF2B5EF4-FFF2-40B4-BE49-F238E27FC236}">
                <a16:creationId xmlns:a16="http://schemas.microsoft.com/office/drawing/2014/main" id="{679CBD03-E8B7-46B8-969D-9236FD61903F}"/>
              </a:ext>
            </a:extLst>
          </p:cNvPr>
          <p:cNvSpPr>
            <a:spLocks noGrp="1"/>
          </p:cNvSpPr>
          <p:nvPr>
            <p:ph idx="1"/>
          </p:nvPr>
        </p:nvSpPr>
        <p:spPr>
          <a:xfrm>
            <a:off x="828675" y="2019299"/>
            <a:ext cx="10744200" cy="4473575"/>
          </a:xfrm>
        </p:spPr>
        <p:txBody>
          <a:bodyPr>
            <a:noAutofit/>
          </a:bodyPr>
          <a:lstStyle/>
          <a:p>
            <a:r>
              <a:rPr lang="fi-FI" sz="3200" dirty="0"/>
              <a:t>Saada kuulumaan järjestöjen ääni markkinoita korostavassa palvelujen tuottamisen toimintaympäristössä</a:t>
            </a:r>
          </a:p>
          <a:p>
            <a:pPr lvl="1"/>
            <a:r>
              <a:rPr lang="fi-FI" sz="2800" dirty="0"/>
              <a:t>Luoda kuvaa siitä, miten järjestöjen palveluiden asiakaskunnan elämä ja  selviytymismahdollisuudet muuttuvat kilpailuttamismallin seurauksena</a:t>
            </a:r>
          </a:p>
          <a:p>
            <a:pPr lvl="1"/>
            <a:r>
              <a:rPr lang="fi-FI" sz="2800" dirty="0"/>
              <a:t>Kartoittaa mahdollisuuksia parantaa tilaajien ja tuottajien vuorovaikutusta</a:t>
            </a:r>
            <a:r>
              <a:rPr lang="fi-FI" sz="2800" b="1" dirty="0"/>
              <a:t> </a:t>
            </a:r>
            <a:r>
              <a:rPr lang="fi-FI" sz="2800" dirty="0"/>
              <a:t>palvelujen käyttäjien eduksi</a:t>
            </a:r>
          </a:p>
          <a:p>
            <a:pPr lvl="1"/>
            <a:r>
              <a:rPr lang="fi-FI" sz="2800" dirty="0"/>
              <a:t>Selvittää markkinamallin vaihtoehtoja ja laatia perustelut hankintamuotojen laajentamiseksi</a:t>
            </a:r>
          </a:p>
          <a:p>
            <a:pPr lvl="1"/>
            <a:r>
              <a:rPr lang="fi-FI" sz="2800" dirty="0"/>
              <a:t>Selvittää kolmannen sektorin palvelutuotannon yhteistyön tiivistämistä tai yhteisen organisaation perustamiseksi. </a:t>
            </a:r>
          </a:p>
        </p:txBody>
      </p:sp>
    </p:spTree>
    <p:extLst>
      <p:ext uri="{BB962C8B-B14F-4D97-AF65-F5344CB8AC3E}">
        <p14:creationId xmlns:p14="http://schemas.microsoft.com/office/powerpoint/2010/main" val="422494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7B185E-F3E5-4511-91AB-20AB317593AF}"/>
              </a:ext>
            </a:extLst>
          </p:cNvPr>
          <p:cNvSpPr>
            <a:spLocks noGrp="1"/>
          </p:cNvSpPr>
          <p:nvPr>
            <p:ph type="title"/>
          </p:nvPr>
        </p:nvSpPr>
        <p:spPr/>
        <p:txBody>
          <a:bodyPr/>
          <a:lstStyle/>
          <a:p>
            <a:r>
              <a:rPr lang="fi-FI" dirty="0"/>
              <a:t>Selvityksessä mukana olevat järjestöt (14 kpl) </a:t>
            </a:r>
          </a:p>
        </p:txBody>
      </p:sp>
      <p:sp>
        <p:nvSpPr>
          <p:cNvPr id="3" name="Sisällön paikkamerkki 2">
            <a:extLst>
              <a:ext uri="{FF2B5EF4-FFF2-40B4-BE49-F238E27FC236}">
                <a16:creationId xmlns:a16="http://schemas.microsoft.com/office/drawing/2014/main" id="{91D808D8-832A-429B-A3BA-C8AD0E0EA8AF}"/>
              </a:ext>
            </a:extLst>
          </p:cNvPr>
          <p:cNvSpPr>
            <a:spLocks noGrp="1"/>
          </p:cNvSpPr>
          <p:nvPr>
            <p:ph sz="half" idx="1"/>
          </p:nvPr>
        </p:nvSpPr>
        <p:spPr>
          <a:xfrm>
            <a:off x="838200" y="1697038"/>
            <a:ext cx="5181600" cy="4479925"/>
          </a:xfrm>
        </p:spPr>
        <p:txBody>
          <a:bodyPr>
            <a:normAutofit fontScale="85000" lnSpcReduction="10000"/>
          </a:bodyPr>
          <a:lstStyle/>
          <a:p>
            <a:r>
              <a:rPr lang="fi-FI" dirty="0"/>
              <a:t>Työvalmennussäätiö Avitus (Jämsä)</a:t>
            </a:r>
          </a:p>
          <a:p>
            <a:r>
              <a:rPr lang="fi-FI" dirty="0"/>
              <a:t>Jyvässeudun Työllistämisyhdistys</a:t>
            </a:r>
          </a:p>
          <a:p>
            <a:r>
              <a:rPr lang="fi-FI" dirty="0"/>
              <a:t>Katulähetys</a:t>
            </a:r>
          </a:p>
          <a:p>
            <a:r>
              <a:rPr lang="fi-FI" dirty="0"/>
              <a:t>Visiosäätiö (Saarijärvi)</a:t>
            </a:r>
          </a:p>
          <a:p>
            <a:r>
              <a:rPr lang="fi-FI" dirty="0"/>
              <a:t>Könkkölä ry</a:t>
            </a:r>
          </a:p>
          <a:p>
            <a:r>
              <a:rPr lang="fi-FI" dirty="0"/>
              <a:t>Karstulan Hyvinvointipalvelusäätiö</a:t>
            </a:r>
          </a:p>
          <a:p>
            <a:r>
              <a:rPr lang="fi-FI" dirty="0"/>
              <a:t>Keski-Suomen ensi- ja turvakoti</a:t>
            </a:r>
          </a:p>
          <a:p>
            <a:r>
              <a:rPr lang="fi-FI" dirty="0"/>
              <a:t>Keski-Suomen Vammaispalvelusäätiö</a:t>
            </a:r>
          </a:p>
          <a:p>
            <a:r>
              <a:rPr lang="fi-FI" dirty="0"/>
              <a:t>Keski-Suomen sosiaalialan osaamiskeskus (Koske)</a:t>
            </a:r>
          </a:p>
          <a:p>
            <a:r>
              <a:rPr lang="fi-FI" dirty="0"/>
              <a:t>Sovatek -säätiö</a:t>
            </a:r>
          </a:p>
          <a:p>
            <a:endParaRPr lang="fi-FI" dirty="0"/>
          </a:p>
          <a:p>
            <a:endParaRPr lang="fi-FI" dirty="0"/>
          </a:p>
          <a:p>
            <a:endParaRPr lang="fi-FI" dirty="0"/>
          </a:p>
        </p:txBody>
      </p:sp>
      <p:sp>
        <p:nvSpPr>
          <p:cNvPr id="4" name="Sisällön paikkamerkki 3">
            <a:extLst>
              <a:ext uri="{FF2B5EF4-FFF2-40B4-BE49-F238E27FC236}">
                <a16:creationId xmlns:a16="http://schemas.microsoft.com/office/drawing/2014/main" id="{C92E6E59-6E89-4CF0-A592-757F4F513617}"/>
              </a:ext>
            </a:extLst>
          </p:cNvPr>
          <p:cNvSpPr>
            <a:spLocks noGrp="1"/>
          </p:cNvSpPr>
          <p:nvPr>
            <p:ph sz="half" idx="2"/>
          </p:nvPr>
        </p:nvSpPr>
        <p:spPr>
          <a:xfrm>
            <a:off x="6172202" y="1697038"/>
            <a:ext cx="5181600" cy="4351338"/>
          </a:xfrm>
        </p:spPr>
        <p:txBody>
          <a:bodyPr>
            <a:normAutofit fontScale="85000" lnSpcReduction="10000"/>
          </a:bodyPr>
          <a:lstStyle/>
          <a:p>
            <a:r>
              <a:rPr lang="fi-FI" dirty="0"/>
              <a:t>Mobile</a:t>
            </a:r>
          </a:p>
          <a:p>
            <a:r>
              <a:rPr lang="fi-FI" dirty="0"/>
              <a:t>Monikulttuuriyhdistys Wari</a:t>
            </a:r>
          </a:p>
          <a:p>
            <a:r>
              <a:rPr lang="fi-FI" dirty="0"/>
              <a:t>Paremmin yhdessä ry</a:t>
            </a:r>
          </a:p>
          <a:p>
            <a:r>
              <a:rPr lang="fi-FI" dirty="0"/>
              <a:t>Keski-Suomen kylät ry</a:t>
            </a:r>
          </a:p>
          <a:p>
            <a:endParaRPr lang="fi-FI" dirty="0"/>
          </a:p>
        </p:txBody>
      </p:sp>
    </p:spTree>
    <p:extLst>
      <p:ext uri="{BB962C8B-B14F-4D97-AF65-F5344CB8AC3E}">
        <p14:creationId xmlns:p14="http://schemas.microsoft.com/office/powerpoint/2010/main" val="1511235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4FCE95-BD48-45F7-8FAE-393331A0805D}"/>
              </a:ext>
            </a:extLst>
          </p:cNvPr>
          <p:cNvSpPr>
            <a:spLocks noGrp="1"/>
          </p:cNvSpPr>
          <p:nvPr>
            <p:ph type="title"/>
          </p:nvPr>
        </p:nvSpPr>
        <p:spPr/>
        <p:txBody>
          <a:bodyPr/>
          <a:lstStyle/>
          <a:p>
            <a:r>
              <a:rPr lang="fi-FI" dirty="0"/>
              <a:t>Palvelutuottajajärjestöt Keski-Suomessa</a:t>
            </a:r>
          </a:p>
        </p:txBody>
      </p:sp>
      <p:sp>
        <p:nvSpPr>
          <p:cNvPr id="3" name="Sisällön paikkamerkki 2">
            <a:extLst>
              <a:ext uri="{FF2B5EF4-FFF2-40B4-BE49-F238E27FC236}">
                <a16:creationId xmlns:a16="http://schemas.microsoft.com/office/drawing/2014/main" id="{33E57D64-A125-4D5F-8CCD-1A5A0EAAB672}"/>
              </a:ext>
            </a:extLst>
          </p:cNvPr>
          <p:cNvSpPr>
            <a:spLocks noGrp="1"/>
          </p:cNvSpPr>
          <p:nvPr>
            <p:ph idx="1"/>
          </p:nvPr>
        </p:nvSpPr>
        <p:spPr/>
        <p:txBody>
          <a:bodyPr/>
          <a:lstStyle/>
          <a:p>
            <a:r>
              <a:rPr lang="fi-FI" dirty="0"/>
              <a:t>Sosiaalipalvelut</a:t>
            </a:r>
          </a:p>
          <a:p>
            <a:pPr lvl="1"/>
            <a:r>
              <a:rPr lang="fi-FI" dirty="0"/>
              <a:t>Järjestöjä 47</a:t>
            </a:r>
          </a:p>
          <a:p>
            <a:pPr lvl="1"/>
            <a:r>
              <a:rPr lang="fi-FI" dirty="0"/>
              <a:t>Osuuskunta 4</a:t>
            </a:r>
          </a:p>
          <a:p>
            <a:r>
              <a:rPr lang="fi-FI" dirty="0"/>
              <a:t>Terveyspalvelut</a:t>
            </a:r>
          </a:p>
          <a:p>
            <a:pPr lvl="1"/>
            <a:r>
              <a:rPr lang="fi-FI" dirty="0"/>
              <a:t>Järjestöjä 17</a:t>
            </a:r>
          </a:p>
          <a:p>
            <a:pPr lvl="1"/>
            <a:r>
              <a:rPr lang="fi-FI" dirty="0"/>
              <a:t>-ei osuuskuntia</a:t>
            </a:r>
          </a:p>
          <a:p>
            <a:r>
              <a:rPr lang="fi-FI" dirty="0"/>
              <a:t>Yhteensä</a:t>
            </a:r>
          </a:p>
          <a:p>
            <a:pPr lvl="1"/>
            <a:r>
              <a:rPr lang="fi-FI" dirty="0"/>
              <a:t>Järjestöjä 64</a:t>
            </a:r>
          </a:p>
          <a:p>
            <a:pPr lvl="1"/>
            <a:r>
              <a:rPr lang="fi-FI" dirty="0"/>
              <a:t>Osuuskuntia 4</a:t>
            </a:r>
          </a:p>
        </p:txBody>
      </p:sp>
    </p:spTree>
    <p:extLst>
      <p:ext uri="{BB962C8B-B14F-4D97-AF65-F5344CB8AC3E}">
        <p14:creationId xmlns:p14="http://schemas.microsoft.com/office/powerpoint/2010/main" val="408872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7F895C-F47F-47D6-AFDA-E7DA25DEFCC0}"/>
              </a:ext>
            </a:extLst>
          </p:cNvPr>
          <p:cNvSpPr>
            <a:spLocks noGrp="1"/>
          </p:cNvSpPr>
          <p:nvPr>
            <p:ph type="title"/>
          </p:nvPr>
        </p:nvSpPr>
        <p:spPr/>
        <p:txBody>
          <a:bodyPr/>
          <a:lstStyle/>
          <a:p>
            <a:r>
              <a:rPr lang="fi-FI" dirty="0"/>
              <a:t>Järjestöryhmittelyä </a:t>
            </a:r>
          </a:p>
        </p:txBody>
      </p:sp>
      <p:sp>
        <p:nvSpPr>
          <p:cNvPr id="3" name="Sisällön paikkamerkki 2">
            <a:extLst>
              <a:ext uri="{FF2B5EF4-FFF2-40B4-BE49-F238E27FC236}">
                <a16:creationId xmlns:a16="http://schemas.microsoft.com/office/drawing/2014/main" id="{3C3B96DF-AFDB-4A83-AFCF-5DED380191FD}"/>
              </a:ext>
            </a:extLst>
          </p:cNvPr>
          <p:cNvSpPr>
            <a:spLocks noGrp="1"/>
          </p:cNvSpPr>
          <p:nvPr>
            <p:ph idx="1"/>
          </p:nvPr>
        </p:nvSpPr>
        <p:spPr>
          <a:xfrm>
            <a:off x="914400" y="1939925"/>
            <a:ext cx="10515600" cy="4351338"/>
          </a:xfrm>
        </p:spPr>
        <p:txBody>
          <a:bodyPr>
            <a:normAutofit fontScale="85000" lnSpcReduction="20000"/>
          </a:bodyPr>
          <a:lstStyle/>
          <a:p>
            <a:r>
              <a:rPr lang="fi-FI" dirty="0"/>
              <a:t>Työllisyyspalveluja tuottavia järjestöjä (monitoimijärjestöjä)</a:t>
            </a:r>
          </a:p>
          <a:p>
            <a:pPr lvl="1"/>
            <a:r>
              <a:rPr lang="fi-FI" dirty="0"/>
              <a:t>Työllistämisyhdistys, Sovatek, Visiosäätiö, Avitus, Könkkölä ry, Katulähetys </a:t>
            </a:r>
          </a:p>
          <a:p>
            <a:r>
              <a:rPr lang="fi-FI" dirty="0"/>
              <a:t>Kehitysvammapalveluja tuottavia järjestöjä</a:t>
            </a:r>
          </a:p>
          <a:p>
            <a:pPr lvl="1"/>
            <a:r>
              <a:rPr lang="fi-FI" dirty="0"/>
              <a:t>Vammaispalvelusäätiö, Karstulan hyvinvointipalvelusäätiö, Visiosäätiö, Avitus</a:t>
            </a:r>
          </a:p>
          <a:p>
            <a:r>
              <a:rPr lang="fi-FI" dirty="0"/>
              <a:t>Päihdepalveluja tuottavia järjestöjä</a:t>
            </a:r>
          </a:p>
          <a:p>
            <a:pPr lvl="1"/>
            <a:r>
              <a:rPr lang="fi-FI" dirty="0"/>
              <a:t>Sovatek, Katulähetys, Ensi- ja turvakoti</a:t>
            </a:r>
          </a:p>
          <a:p>
            <a:r>
              <a:rPr lang="fi-FI" dirty="0"/>
              <a:t>Kriisiapua antavia järjestöjä</a:t>
            </a:r>
          </a:p>
          <a:p>
            <a:pPr lvl="1"/>
            <a:r>
              <a:rPr lang="fi-FI" dirty="0"/>
              <a:t>Mobile (Mielenterveysseura), Ensi- ja turvakoti, Sovatek</a:t>
            </a:r>
          </a:p>
          <a:p>
            <a:r>
              <a:rPr lang="fi-FI" dirty="0"/>
              <a:t>Maahanmuuttajajärjestöjä</a:t>
            </a:r>
          </a:p>
          <a:p>
            <a:pPr lvl="1"/>
            <a:r>
              <a:rPr lang="fi-FI" dirty="0"/>
              <a:t>Wari, Parempi yhdessä</a:t>
            </a:r>
          </a:p>
          <a:p>
            <a:r>
              <a:rPr lang="fi-FI" dirty="0"/>
              <a:t>Asiantuntijajärjestöjä (ei yksilöasioista)</a:t>
            </a:r>
          </a:p>
          <a:p>
            <a:pPr lvl="1"/>
            <a:r>
              <a:rPr lang="fi-FI" dirty="0"/>
              <a:t>Koske, Keski-Suomen kylät</a:t>
            </a:r>
          </a:p>
          <a:p>
            <a:pPr lvl="1"/>
            <a:r>
              <a:rPr lang="fi-FI" dirty="0"/>
              <a:t>Myös muilla monia asiantuntijuuden kehittämishankkeita</a:t>
            </a:r>
          </a:p>
          <a:p>
            <a:endParaRPr lang="fi-FI" dirty="0"/>
          </a:p>
        </p:txBody>
      </p:sp>
    </p:spTree>
    <p:extLst>
      <p:ext uri="{BB962C8B-B14F-4D97-AF65-F5344CB8AC3E}">
        <p14:creationId xmlns:p14="http://schemas.microsoft.com/office/powerpoint/2010/main" val="257176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F65239-4584-439A-B244-345B254FB163}"/>
              </a:ext>
            </a:extLst>
          </p:cNvPr>
          <p:cNvSpPr>
            <a:spLocks noGrp="1"/>
          </p:cNvSpPr>
          <p:nvPr>
            <p:ph type="title"/>
          </p:nvPr>
        </p:nvSpPr>
        <p:spPr/>
        <p:txBody>
          <a:bodyPr/>
          <a:lstStyle/>
          <a:p>
            <a:r>
              <a:rPr lang="fi-FI" dirty="0"/>
              <a:t>Asiakkaita</a:t>
            </a:r>
          </a:p>
        </p:txBody>
      </p:sp>
      <p:sp>
        <p:nvSpPr>
          <p:cNvPr id="3" name="Sisällön paikkamerkki 2">
            <a:extLst>
              <a:ext uri="{FF2B5EF4-FFF2-40B4-BE49-F238E27FC236}">
                <a16:creationId xmlns:a16="http://schemas.microsoft.com/office/drawing/2014/main" id="{887A2473-7B89-4F9B-8A2B-D89054C9E283}"/>
              </a:ext>
            </a:extLst>
          </p:cNvPr>
          <p:cNvSpPr>
            <a:spLocks noGrp="1"/>
          </p:cNvSpPr>
          <p:nvPr>
            <p:ph sz="half" idx="1"/>
          </p:nvPr>
        </p:nvSpPr>
        <p:spPr>
          <a:xfrm>
            <a:off x="838200" y="1825625"/>
            <a:ext cx="5181600" cy="4351338"/>
          </a:xfrm>
        </p:spPr>
        <p:txBody>
          <a:bodyPr/>
          <a:lstStyle/>
          <a:p>
            <a:r>
              <a:rPr lang="fi-FI" dirty="0"/>
              <a:t>Pitkäaikaistyöttömät</a:t>
            </a:r>
          </a:p>
          <a:p>
            <a:r>
              <a:rPr lang="fi-FI" dirty="0"/>
              <a:t>Nuoret työttömät</a:t>
            </a:r>
          </a:p>
          <a:p>
            <a:r>
              <a:rPr lang="fi-FI" dirty="0"/>
              <a:t>Työvoiman ulkopuoliset</a:t>
            </a:r>
          </a:p>
          <a:p>
            <a:r>
              <a:rPr lang="fi-FI" dirty="0"/>
              <a:t>Asunnottomat</a:t>
            </a:r>
          </a:p>
          <a:p>
            <a:r>
              <a:rPr lang="fi-FI" dirty="0"/>
              <a:t>Kehitysvammaiset</a:t>
            </a:r>
          </a:p>
          <a:p>
            <a:endParaRPr lang="fi-FI" dirty="0"/>
          </a:p>
        </p:txBody>
      </p:sp>
      <p:sp>
        <p:nvSpPr>
          <p:cNvPr id="4" name="Sisällön paikkamerkki 3">
            <a:extLst>
              <a:ext uri="{FF2B5EF4-FFF2-40B4-BE49-F238E27FC236}">
                <a16:creationId xmlns:a16="http://schemas.microsoft.com/office/drawing/2014/main" id="{D551CF15-393E-4866-A8D6-4E8E7B0AD710}"/>
              </a:ext>
            </a:extLst>
          </p:cNvPr>
          <p:cNvSpPr>
            <a:spLocks noGrp="1"/>
          </p:cNvSpPr>
          <p:nvPr>
            <p:ph sz="half" idx="2"/>
          </p:nvPr>
        </p:nvSpPr>
        <p:spPr/>
        <p:txBody>
          <a:bodyPr/>
          <a:lstStyle/>
          <a:p>
            <a:r>
              <a:rPr lang="fi-FI" dirty="0"/>
              <a:t>Päihdeongelmaiset</a:t>
            </a:r>
          </a:p>
          <a:p>
            <a:r>
              <a:rPr lang="fi-FI" dirty="0"/>
              <a:t>Äkillistä kriisiapua tarvitsijat</a:t>
            </a:r>
          </a:p>
          <a:p>
            <a:r>
              <a:rPr lang="fi-FI" dirty="0"/>
              <a:t>Maahanmuuttajat</a:t>
            </a:r>
          </a:p>
          <a:p>
            <a:r>
              <a:rPr lang="fi-FI" dirty="0"/>
              <a:t>Turvakotiasiakkaat</a:t>
            </a:r>
          </a:p>
          <a:p>
            <a:r>
              <a:rPr lang="fi-FI" dirty="0"/>
              <a:t>Erityisapua tarvitsevat lapsiperheet</a:t>
            </a:r>
          </a:p>
          <a:p>
            <a:endParaRPr lang="fi-FI" dirty="0"/>
          </a:p>
        </p:txBody>
      </p:sp>
    </p:spTree>
    <p:extLst>
      <p:ext uri="{BB962C8B-B14F-4D97-AF65-F5344CB8AC3E}">
        <p14:creationId xmlns:p14="http://schemas.microsoft.com/office/powerpoint/2010/main" val="871829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5D5CA4-D3E1-413F-B76F-8A1226B4E8D7}"/>
              </a:ext>
            </a:extLst>
          </p:cNvPr>
          <p:cNvSpPr>
            <a:spLocks noGrp="1"/>
          </p:cNvSpPr>
          <p:nvPr>
            <p:ph type="title"/>
          </p:nvPr>
        </p:nvSpPr>
        <p:spPr/>
        <p:txBody>
          <a:bodyPr/>
          <a:lstStyle/>
          <a:p>
            <a:r>
              <a:rPr lang="fi-FI" dirty="0"/>
              <a:t>Järjestöjen asiakkailla on monenlaisia ongelmia</a:t>
            </a:r>
          </a:p>
        </p:txBody>
      </p:sp>
      <p:sp>
        <p:nvSpPr>
          <p:cNvPr id="3" name="Sisällön paikkamerkki 2">
            <a:extLst>
              <a:ext uri="{FF2B5EF4-FFF2-40B4-BE49-F238E27FC236}">
                <a16:creationId xmlns:a16="http://schemas.microsoft.com/office/drawing/2014/main" id="{93DFB4FB-F79E-4270-85DA-1FF130F31A85}"/>
              </a:ext>
            </a:extLst>
          </p:cNvPr>
          <p:cNvSpPr>
            <a:spLocks noGrp="1"/>
          </p:cNvSpPr>
          <p:nvPr>
            <p:ph idx="1"/>
          </p:nvPr>
        </p:nvSpPr>
        <p:spPr/>
        <p:txBody>
          <a:bodyPr>
            <a:normAutofit lnSpcReduction="10000"/>
          </a:bodyPr>
          <a:lstStyle/>
          <a:p>
            <a:r>
              <a:rPr lang="fi-FI" dirty="0"/>
              <a:t>Ongelmina köyhyyttä, syrjäytymistä, yksinäisyyttä, hylkäämisen tunnetta, moniongelmallisuutta, elämän hallinnan puutteita, mielenterveyden ongelmia, päihderiippuvuutta, äkillisten kriisien kohtaamista, pakolaisuutta </a:t>
            </a:r>
          </a:p>
          <a:p>
            <a:r>
              <a:rPr lang="fi-FI" dirty="0"/>
              <a:t>Asiakkaina heikkovoimaisia moniongelmaisia ihmisiä, jotka eivät luota yhteiskunnan kykyyn auttaa heitä ja ovat ankkuroituneet notkelmiin, josta he eivät nouse osallisiksi yhteiskunnan palveluihin ilman toisten ihmisten auttamista</a:t>
            </a:r>
          </a:p>
          <a:p>
            <a:r>
              <a:rPr lang="fi-FI" dirty="0"/>
              <a:t>Järjestöt tarjoavat ammatillista auttamista, palveluja, yhteisöllisyyden vahvistamista, vapaaehtoistoimintaa, vertaistukea, kohtaamistilaisuuksia ja –tiloja, kriisiapua</a:t>
            </a:r>
          </a:p>
        </p:txBody>
      </p:sp>
    </p:spTree>
    <p:extLst>
      <p:ext uri="{BB962C8B-B14F-4D97-AF65-F5344CB8AC3E}">
        <p14:creationId xmlns:p14="http://schemas.microsoft.com/office/powerpoint/2010/main" val="132469249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1822</Words>
  <Application>Microsoft Office PowerPoint</Application>
  <PresentationFormat>Laajakuva</PresentationFormat>
  <Paragraphs>210</Paragraphs>
  <Slides>30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30</vt:i4>
      </vt:variant>
    </vt:vector>
  </HeadingPairs>
  <TitlesOfParts>
    <vt:vector size="34" baseType="lpstr">
      <vt:lpstr>Arial</vt:lpstr>
      <vt:lpstr>Calibri</vt:lpstr>
      <vt:lpstr>Calibri Light</vt:lpstr>
      <vt:lpstr>Office-teema</vt:lpstr>
      <vt:lpstr>Selvitys keskisuomalaisten palveluja tuottavien  järjestöjen tehtävistä ja asemasta </vt:lpstr>
      <vt:lpstr>Selvityksen lähtökohdat</vt:lpstr>
      <vt:lpstr>Selvityksen toteutus ja aikataulu</vt:lpstr>
      <vt:lpstr>SELVITYKSEN TAVOITE</vt:lpstr>
      <vt:lpstr>Selvityksessä mukana olevat järjestöt (14 kpl) </vt:lpstr>
      <vt:lpstr>Palvelutuottajajärjestöt Keski-Suomessa</vt:lpstr>
      <vt:lpstr>Järjestöryhmittelyä </vt:lpstr>
      <vt:lpstr>Asiakkaita</vt:lpstr>
      <vt:lpstr>Järjestöjen asiakkailla on monenlaisia ongelmia</vt:lpstr>
      <vt:lpstr>Järjestöt heikommassa asemassa olvien ihmisten auttajina </vt:lpstr>
      <vt:lpstr>Asiakkaat</vt:lpstr>
      <vt:lpstr>Henkilöstö</vt:lpstr>
      <vt:lpstr>Talous tietoja vuodelta 2018</vt:lpstr>
      <vt:lpstr>Kilpailutustilanne</vt:lpstr>
      <vt:lpstr>Järjestöjen näkemyksiä kilpailutuksen seurauksista</vt:lpstr>
      <vt:lpstr>Kunnat (Jyväskylän kaupunki) palvelujen kilpailuttajana (1)</vt:lpstr>
      <vt:lpstr>Jyväskylän kaupunki palvelujen kilpailuttajana (2)</vt:lpstr>
      <vt:lpstr>Kilpailutuksen tuottamia riskejä</vt:lpstr>
      <vt:lpstr>Järjestöjen esityksiä kilpailutusriskin pienentämiseksi</vt:lpstr>
      <vt:lpstr>Järjestöjen yhteistyö</vt:lpstr>
      <vt:lpstr>Osuuskunta yhteistyöorganisaationa (1)</vt:lpstr>
      <vt:lpstr>Alustatalouspalvelut järjestöjen tukena</vt:lpstr>
      <vt:lpstr>Kolmas sektori  Antti Rinteen hallituksen ohjelmassa (1)</vt:lpstr>
      <vt:lpstr>Kolmas sektori Rinteen hallituksen ohjelmassa (2)</vt:lpstr>
      <vt:lpstr>Kolmas sektori Rinteen hallituksen ohjelmassa (3)</vt:lpstr>
      <vt:lpstr>Toimenpide-ehdotukset (1)</vt:lpstr>
      <vt:lpstr>Toimenpide-ehdotukset (2)</vt:lpstr>
      <vt:lpstr>Järjestöyhteistyötä koskevat ehdotukset</vt:lpstr>
      <vt:lpstr>Toimintakulttuurillinen ristiriita</vt:lpstr>
      <vt:lpstr>Kunnalliset järjestöstrategiat  ristiriidan ratkaisuna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Järjestöjen palvelut sosiaalisen hyvinvoinnin tuottamisessa</dc:title>
  <dc:creator>Sakari Möttönen</dc:creator>
  <cp:lastModifiedBy>Sakari Möttönen</cp:lastModifiedBy>
  <cp:revision>37</cp:revision>
  <cp:lastPrinted>2019-09-21T08:40:20Z</cp:lastPrinted>
  <dcterms:created xsi:type="dcterms:W3CDTF">2019-09-20T14:56:58Z</dcterms:created>
  <dcterms:modified xsi:type="dcterms:W3CDTF">2019-09-22T19:42:45Z</dcterms:modified>
</cp:coreProperties>
</file>