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0" r:id="rId3"/>
    <p:sldId id="281" r:id="rId4"/>
    <p:sldId id="257" r:id="rId5"/>
    <p:sldId id="282" r:id="rId6"/>
    <p:sldId id="283" r:id="rId7"/>
    <p:sldId id="259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07"/>
    <p:restoredTop sz="94643"/>
  </p:normalViewPr>
  <p:slideViewPr>
    <p:cSldViewPr snapToGrid="0" snapToObjects="1">
      <p:cViewPr varScale="1">
        <p:scale>
          <a:sx n="116" d="100"/>
          <a:sy n="116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3F94F2-50B9-6249-BED1-E5C51894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8C90DA0-248F-5D40-A80B-B0F2ADF3A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D02D09-0487-5C47-ABB8-D545E29F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6602C1-1637-614D-8BA3-86C5D5B0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94BCAB-FE43-054B-918A-EBD69F8B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7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2CC5F5-3C43-544C-B14C-2A8E9EB2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0E2F3C8-D0A5-9B42-8615-1FAA9EDD7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F0B93A-BAD9-D549-AB2A-932B9FF8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856741-0F40-154A-A5CB-B0AB439F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A3AD29-C437-1341-89D6-0C2E76EC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46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4D8F07E-8520-6D4B-B032-26F705D5A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EDBC2AC-167C-8149-9715-00BC3AD33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BC282A-AA68-924E-BD9A-DE2481C9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408440-4A31-074A-B3E4-4AFE5A88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DDC81A-4F58-4344-83F8-D46CE7D5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94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9AB643-42BA-D849-934B-D9879E36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BAA517-6A13-C84D-B4C8-C8EB910B7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06B625-1538-224C-BD83-8E091278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14A674-EDC2-CA42-8562-A5C4E0F1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30E185-915D-F641-9918-56D88CA9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92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EA677C-69A6-BC4E-836D-1E7557AA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37E7D38-18DF-C449-AEDD-8B2E292B6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CC99B9-8EE0-344D-9D7F-443D4296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809C2A-FB05-3441-8FCF-0D889DE3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BFADF4-8C87-B24C-9F28-0316F9CB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005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CF24D-B55F-F541-A188-B5FA6DC7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F01C65-BDAE-964E-A923-8FD49A37C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A02A0F-35C9-9A4B-BDDA-53C9B5DC5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81A915-FD1D-2845-93FC-E2306C23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038C34-D1C6-6F4F-9C61-2120D184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9C4140-3BE7-CB43-AF6B-4C8A667F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955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16BF38-A3D8-4E4E-BFA1-410B9332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9B600B-C2D7-734C-A3C2-1BC7820E3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FE06CB3-322F-CB4E-81E0-BDD7108AD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B447EC9-E2DB-F74A-928E-5802FFEB3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592CAB9-C1FB-0240-918A-EEE83E9EF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3FACAC4-7DF7-D942-8F6D-26CFAE3B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229AF6F-69DB-B141-9CCD-8854AE85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20CFB53-8B59-9748-9680-A34498F0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23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6AC9C2-0EF2-334C-B1CF-37BC7658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363E985-5D93-214F-97B9-154392E0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0AF8E1-1ED7-4142-BABC-1FA1A2B08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3F11D2-8D9D-AD4D-8E45-4B920047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8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2D6CB79-7399-584C-85D7-2CBA1F86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2617AC-97C6-F54F-92B1-CAEF139C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DC6435D-1823-F14E-9A39-7651707A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02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B1A20D-7FCC-474B-8747-79E63AF6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62A532-6751-E441-9A44-548FDCC9D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31B7710-83E4-524D-B1C4-DF7906EDD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8DA405-3DFA-C443-96D9-0609A628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BAE6141-96DA-0B43-BA10-BDB2C085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117DF5-5C75-3445-A498-87486A8F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976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26C5F1-5A0B-FE42-A33C-802C2A51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6082D5A-DC41-0D4B-AC91-2E220803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C5A84BC-C2C8-6C41-A567-9BF5AA882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400354-FBA1-CC4C-A8E3-C67707C2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7602A9-0721-C445-A903-CDACE0B6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569EDF3-92DB-3648-BE1D-91A94FEA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01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D4BF583-D477-464C-9AF8-8B7B2B0D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21D6C8-76FE-5D4D-B74C-09808441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BCE150-9954-6B4F-A89E-9CEC16C27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4854-8B52-BE42-A695-1CCDDB2D6238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D9C04F-1F7B-E946-A714-472918457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762C6C-17C7-6A45-BB4C-364E78B2F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D1E3-7D97-9340-9E2A-4A1E6994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6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46D6F9E6-F68B-7147-B966-1CB3623A8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24484"/>
              </p:ext>
            </p:extLst>
          </p:nvPr>
        </p:nvGraphicFramePr>
        <p:xfrm>
          <a:off x="720090" y="798652"/>
          <a:ext cx="10675621" cy="5384388"/>
        </p:xfrm>
        <a:graphic>
          <a:graphicData uri="http://schemas.openxmlformats.org/drawingml/2006/table">
            <a:tbl>
              <a:tblPr firstRow="1" bandRow="1"/>
              <a:tblGrid>
                <a:gridCol w="1908153">
                  <a:extLst>
                    <a:ext uri="{9D8B030D-6E8A-4147-A177-3AD203B41FA5}">
                      <a16:colId xmlns:a16="http://schemas.microsoft.com/office/drawing/2014/main" val="1622541482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564161784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2098693884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1245351708"/>
                    </a:ext>
                  </a:extLst>
                </a:gridCol>
                <a:gridCol w="2470111">
                  <a:extLst>
                    <a:ext uri="{9D8B030D-6E8A-4147-A177-3AD203B41FA5}">
                      <a16:colId xmlns:a16="http://schemas.microsoft.com/office/drawing/2014/main" val="1516334801"/>
                    </a:ext>
                  </a:extLst>
                </a:gridCol>
              </a:tblGrid>
              <a:tr h="332564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i-FI" sz="1400" b="1" dirty="0"/>
                        <a:t>TILANNE VUONNA 2023 </a:t>
                      </a:r>
                      <a:r>
                        <a:rPr lang="fi-FI" sz="1400" dirty="0"/>
                        <a:t>(tai voit valita yhdistyksellesi paremmin sopivan aikajänteen)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19587"/>
                  </a:ext>
                </a:extLst>
              </a:tr>
              <a:tr h="409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Sisäinen tai ulkoinen muutostekijä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Kauhuskenaario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Unelmatilanne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2411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45244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24184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20249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98899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5730784A-6EA2-5E43-96E5-F7048F823358}"/>
              </a:ext>
            </a:extLst>
          </p:cNvPr>
          <p:cNvSpPr txBox="1"/>
          <p:nvPr/>
        </p:nvSpPr>
        <p:spPr>
          <a:xfrm>
            <a:off x="720090" y="199696"/>
            <a:ext cx="252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TULEVAISUUSTAULUKKO</a:t>
            </a:r>
          </a:p>
        </p:txBody>
      </p:sp>
    </p:spTree>
    <p:extLst>
      <p:ext uri="{BB962C8B-B14F-4D97-AF65-F5344CB8AC3E}">
        <p14:creationId xmlns:p14="http://schemas.microsoft.com/office/powerpoint/2010/main" val="1207796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DB8B3EB5-5921-7641-985D-00E2ECF7C18A}"/>
              </a:ext>
            </a:extLst>
          </p:cNvPr>
          <p:cNvSpPr/>
          <p:nvPr/>
        </p:nvSpPr>
        <p:spPr>
          <a:xfrm>
            <a:off x="4403834" y="2680139"/>
            <a:ext cx="2585545" cy="13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53B164E-7C64-964B-B211-4B440E7E7DE6}"/>
              </a:ext>
            </a:extLst>
          </p:cNvPr>
          <p:cNvSpPr/>
          <p:nvPr/>
        </p:nvSpPr>
        <p:spPr>
          <a:xfrm>
            <a:off x="2745826" y="1721070"/>
            <a:ext cx="5904188" cy="33238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63F5E60-9976-ED43-8238-C018EA5E63C1}"/>
              </a:ext>
            </a:extLst>
          </p:cNvPr>
          <p:cNvSpPr/>
          <p:nvPr/>
        </p:nvSpPr>
        <p:spPr>
          <a:xfrm>
            <a:off x="809298" y="693683"/>
            <a:ext cx="10079420" cy="5528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3E86608-ACF6-0E45-9026-183FB6D16317}"/>
              </a:ext>
            </a:extLst>
          </p:cNvPr>
          <p:cNvSpPr txBox="1"/>
          <p:nvPr/>
        </p:nvSpPr>
        <p:spPr>
          <a:xfrm>
            <a:off x="5113717" y="2902022"/>
            <a:ext cx="147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Muutostekijä:</a:t>
            </a:r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D7259BC-26E0-4B49-9984-B54EFC7A6CE4}"/>
              </a:ext>
            </a:extLst>
          </p:cNvPr>
          <p:cNvSpPr txBox="1"/>
          <p:nvPr/>
        </p:nvSpPr>
        <p:spPr>
          <a:xfrm>
            <a:off x="169683" y="232018"/>
            <a:ext cx="281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TULEVAISUUSPYÖRÄ</a:t>
            </a:r>
            <a:r>
              <a:rPr lang="fi-FI" dirty="0"/>
              <a:t> ensisijaiset ja toissijaiset seuraukset tai vaikutukset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F66227D4-6385-C345-9D53-46CE5B672A18}"/>
              </a:ext>
            </a:extLst>
          </p:cNvPr>
          <p:cNvCxnSpPr>
            <a:cxnSpLocks/>
          </p:cNvCxnSpPr>
          <p:nvPr/>
        </p:nvCxnSpPr>
        <p:spPr>
          <a:xfrm flipV="1">
            <a:off x="6989379" y="1696608"/>
            <a:ext cx="273866" cy="469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64923575-4683-1143-99F2-79328ECDDFEC}"/>
              </a:ext>
            </a:extLst>
          </p:cNvPr>
          <p:cNvCxnSpPr>
            <a:cxnSpLocks/>
          </p:cNvCxnSpPr>
          <p:nvPr/>
        </p:nvCxnSpPr>
        <p:spPr>
          <a:xfrm flipV="1">
            <a:off x="6728197" y="2865267"/>
            <a:ext cx="230010" cy="48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6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DB8B3EB5-5921-7641-985D-00E2ECF7C18A}"/>
              </a:ext>
            </a:extLst>
          </p:cNvPr>
          <p:cNvSpPr/>
          <p:nvPr/>
        </p:nvSpPr>
        <p:spPr>
          <a:xfrm>
            <a:off x="4403834" y="2680139"/>
            <a:ext cx="2585545" cy="13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53B164E-7C64-964B-B211-4B440E7E7DE6}"/>
              </a:ext>
            </a:extLst>
          </p:cNvPr>
          <p:cNvSpPr/>
          <p:nvPr/>
        </p:nvSpPr>
        <p:spPr>
          <a:xfrm>
            <a:off x="2745826" y="1721070"/>
            <a:ext cx="5904188" cy="33238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63F5E60-9976-ED43-8238-C018EA5E63C1}"/>
              </a:ext>
            </a:extLst>
          </p:cNvPr>
          <p:cNvSpPr/>
          <p:nvPr/>
        </p:nvSpPr>
        <p:spPr>
          <a:xfrm>
            <a:off x="809298" y="693683"/>
            <a:ext cx="10079420" cy="5528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3E86608-ACF6-0E45-9026-183FB6D16317}"/>
              </a:ext>
            </a:extLst>
          </p:cNvPr>
          <p:cNvSpPr txBox="1"/>
          <p:nvPr/>
        </p:nvSpPr>
        <p:spPr>
          <a:xfrm>
            <a:off x="5113717" y="2902022"/>
            <a:ext cx="147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Muutostekijä:</a:t>
            </a:r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D7259BC-26E0-4B49-9984-B54EFC7A6CE4}"/>
              </a:ext>
            </a:extLst>
          </p:cNvPr>
          <p:cNvSpPr txBox="1"/>
          <p:nvPr/>
        </p:nvSpPr>
        <p:spPr>
          <a:xfrm>
            <a:off x="169683" y="232018"/>
            <a:ext cx="281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TULEVAISUUSPYÖRÄ</a:t>
            </a:r>
            <a:r>
              <a:rPr lang="fi-FI" dirty="0"/>
              <a:t> ensisijaiset ja toissijaiset seuraukset tai vaikutukset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F66227D4-6385-C345-9D53-46CE5B672A18}"/>
              </a:ext>
            </a:extLst>
          </p:cNvPr>
          <p:cNvCxnSpPr>
            <a:cxnSpLocks/>
          </p:cNvCxnSpPr>
          <p:nvPr/>
        </p:nvCxnSpPr>
        <p:spPr>
          <a:xfrm flipV="1">
            <a:off x="6989379" y="1696608"/>
            <a:ext cx="273866" cy="469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64923575-4683-1143-99F2-79328ECDDFEC}"/>
              </a:ext>
            </a:extLst>
          </p:cNvPr>
          <p:cNvCxnSpPr>
            <a:cxnSpLocks/>
          </p:cNvCxnSpPr>
          <p:nvPr/>
        </p:nvCxnSpPr>
        <p:spPr>
          <a:xfrm flipV="1">
            <a:off x="6728197" y="2865267"/>
            <a:ext cx="230010" cy="48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46D6F9E6-F68B-7147-B966-1CB3623A86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090" y="798652"/>
          <a:ext cx="10675621" cy="5384388"/>
        </p:xfrm>
        <a:graphic>
          <a:graphicData uri="http://schemas.openxmlformats.org/drawingml/2006/table">
            <a:tbl>
              <a:tblPr firstRow="1" bandRow="1"/>
              <a:tblGrid>
                <a:gridCol w="1908153">
                  <a:extLst>
                    <a:ext uri="{9D8B030D-6E8A-4147-A177-3AD203B41FA5}">
                      <a16:colId xmlns:a16="http://schemas.microsoft.com/office/drawing/2014/main" val="1622541482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564161784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2098693884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1245351708"/>
                    </a:ext>
                  </a:extLst>
                </a:gridCol>
                <a:gridCol w="2470111">
                  <a:extLst>
                    <a:ext uri="{9D8B030D-6E8A-4147-A177-3AD203B41FA5}">
                      <a16:colId xmlns:a16="http://schemas.microsoft.com/office/drawing/2014/main" val="1516334801"/>
                    </a:ext>
                  </a:extLst>
                </a:gridCol>
              </a:tblGrid>
              <a:tr h="332564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i-FI" sz="1400" b="1" dirty="0"/>
                        <a:t>TILANNE VUONNA 2023 </a:t>
                      </a:r>
                      <a:r>
                        <a:rPr lang="fi-FI" sz="1400" dirty="0"/>
                        <a:t>(tai voit valita yhdistyksellesi paremmin sopivan aikajänteen)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19587"/>
                  </a:ext>
                </a:extLst>
              </a:tr>
              <a:tr h="409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Sisäinen tai ulkoinen muutostekijä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Kauhuskenaario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Unelmatilanne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2411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45244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24184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20249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98899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5730784A-6EA2-5E43-96E5-F7048F823358}"/>
              </a:ext>
            </a:extLst>
          </p:cNvPr>
          <p:cNvSpPr txBox="1"/>
          <p:nvPr/>
        </p:nvSpPr>
        <p:spPr>
          <a:xfrm>
            <a:off x="720090" y="199696"/>
            <a:ext cx="252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TULEVAISUUSTAULUKKO</a:t>
            </a:r>
          </a:p>
        </p:txBody>
      </p:sp>
    </p:spTree>
    <p:extLst>
      <p:ext uri="{BB962C8B-B14F-4D97-AF65-F5344CB8AC3E}">
        <p14:creationId xmlns:p14="http://schemas.microsoft.com/office/powerpoint/2010/main" val="390429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46D6F9E6-F68B-7147-B966-1CB3623A86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090" y="798652"/>
          <a:ext cx="10675621" cy="5384388"/>
        </p:xfrm>
        <a:graphic>
          <a:graphicData uri="http://schemas.openxmlformats.org/drawingml/2006/table">
            <a:tbl>
              <a:tblPr firstRow="1" bandRow="1"/>
              <a:tblGrid>
                <a:gridCol w="1908153">
                  <a:extLst>
                    <a:ext uri="{9D8B030D-6E8A-4147-A177-3AD203B41FA5}">
                      <a16:colId xmlns:a16="http://schemas.microsoft.com/office/drawing/2014/main" val="1622541482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564161784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2098693884"/>
                    </a:ext>
                  </a:extLst>
                </a:gridCol>
                <a:gridCol w="2099119">
                  <a:extLst>
                    <a:ext uri="{9D8B030D-6E8A-4147-A177-3AD203B41FA5}">
                      <a16:colId xmlns:a16="http://schemas.microsoft.com/office/drawing/2014/main" val="1245351708"/>
                    </a:ext>
                  </a:extLst>
                </a:gridCol>
                <a:gridCol w="2470111">
                  <a:extLst>
                    <a:ext uri="{9D8B030D-6E8A-4147-A177-3AD203B41FA5}">
                      <a16:colId xmlns:a16="http://schemas.microsoft.com/office/drawing/2014/main" val="1516334801"/>
                    </a:ext>
                  </a:extLst>
                </a:gridCol>
              </a:tblGrid>
              <a:tr h="332564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i-FI" sz="1400" b="1" dirty="0"/>
                        <a:t>TILANNE VUONNA 2023 </a:t>
                      </a:r>
                      <a:r>
                        <a:rPr lang="fi-FI" sz="1400" dirty="0"/>
                        <a:t>(tai voit valita yhdistyksellesi paremmin sopivan aikajänteen)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19587"/>
                  </a:ext>
                </a:extLst>
              </a:tr>
              <a:tr h="409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Sisäinen tai ulkoinen muutostekijä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Kauhuskenaario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Unelmatilanne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2411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45244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24184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20249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98899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5730784A-6EA2-5E43-96E5-F7048F823358}"/>
              </a:ext>
            </a:extLst>
          </p:cNvPr>
          <p:cNvSpPr txBox="1"/>
          <p:nvPr/>
        </p:nvSpPr>
        <p:spPr>
          <a:xfrm>
            <a:off x="720090" y="199696"/>
            <a:ext cx="252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TULEVAISUUSTAULUKKO</a:t>
            </a:r>
          </a:p>
        </p:txBody>
      </p:sp>
    </p:spTree>
    <p:extLst>
      <p:ext uri="{BB962C8B-B14F-4D97-AF65-F5344CB8AC3E}">
        <p14:creationId xmlns:p14="http://schemas.microsoft.com/office/powerpoint/2010/main" val="247471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9AD64FC-21FA-B947-A6AE-B2BB65E58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61157"/>
              </p:ext>
            </p:extLst>
          </p:nvPr>
        </p:nvGraphicFramePr>
        <p:xfrm>
          <a:off x="391128" y="651639"/>
          <a:ext cx="11315598" cy="5817163"/>
        </p:xfrm>
        <a:graphic>
          <a:graphicData uri="http://schemas.openxmlformats.org/drawingml/2006/table">
            <a:tbl>
              <a:tblPr firstRow="1" bandRow="1"/>
              <a:tblGrid>
                <a:gridCol w="475146">
                  <a:extLst>
                    <a:ext uri="{9D8B030D-6E8A-4147-A177-3AD203B41FA5}">
                      <a16:colId xmlns:a16="http://schemas.microsoft.com/office/drawing/2014/main" val="61772131"/>
                    </a:ext>
                  </a:extLst>
                </a:gridCol>
                <a:gridCol w="1528010">
                  <a:extLst>
                    <a:ext uri="{9D8B030D-6E8A-4147-A177-3AD203B41FA5}">
                      <a16:colId xmlns:a16="http://schemas.microsoft.com/office/drawing/2014/main" val="3163193473"/>
                    </a:ext>
                  </a:extLst>
                </a:gridCol>
                <a:gridCol w="2213811">
                  <a:extLst>
                    <a:ext uri="{9D8B030D-6E8A-4147-A177-3AD203B41FA5}">
                      <a16:colId xmlns:a16="http://schemas.microsoft.com/office/drawing/2014/main" val="1546428446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1853740881"/>
                    </a:ext>
                  </a:extLst>
                </a:gridCol>
                <a:gridCol w="2394284">
                  <a:extLst>
                    <a:ext uri="{9D8B030D-6E8A-4147-A177-3AD203B41FA5}">
                      <a16:colId xmlns:a16="http://schemas.microsoft.com/office/drawing/2014/main" val="2391190289"/>
                    </a:ext>
                  </a:extLst>
                </a:gridCol>
                <a:gridCol w="2334126">
                  <a:extLst>
                    <a:ext uri="{9D8B030D-6E8A-4147-A177-3AD203B41FA5}">
                      <a16:colId xmlns:a16="http://schemas.microsoft.com/office/drawing/2014/main" val="3793329263"/>
                    </a:ext>
                  </a:extLst>
                </a:gridCol>
              </a:tblGrid>
              <a:tr h="49398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64352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Poliittinen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015236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Taloudellinen 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78576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Sosiaalinen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61763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Teknologinen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67201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Ekologinen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06342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Juridinen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054055"/>
                  </a:ext>
                </a:extLst>
              </a:tr>
            </a:tbl>
          </a:graphicData>
        </a:graphic>
      </p:graphicFrame>
      <p:grpSp>
        <p:nvGrpSpPr>
          <p:cNvPr id="5" name="Ryhmä 4">
            <a:extLst>
              <a:ext uri="{FF2B5EF4-FFF2-40B4-BE49-F238E27FC236}">
                <a16:creationId xmlns:a16="http://schemas.microsoft.com/office/drawing/2014/main" id="{6506E657-C507-F040-A58D-E670EA0639EC}"/>
              </a:ext>
            </a:extLst>
          </p:cNvPr>
          <p:cNvGrpSpPr/>
          <p:nvPr/>
        </p:nvGrpSpPr>
        <p:grpSpPr>
          <a:xfrm>
            <a:off x="822830" y="651639"/>
            <a:ext cx="1653102" cy="533921"/>
            <a:chOff x="780789" y="600784"/>
            <a:chExt cx="1653102" cy="533921"/>
          </a:xfrm>
        </p:grpSpPr>
        <p:sp>
          <p:nvSpPr>
            <p:cNvPr id="3" name="Tekstiruutu 2">
              <a:extLst>
                <a:ext uri="{FF2B5EF4-FFF2-40B4-BE49-F238E27FC236}">
                  <a16:creationId xmlns:a16="http://schemas.microsoft.com/office/drawing/2014/main" id="{6105CC95-BD3D-D44C-9692-7354E2189FC3}"/>
                </a:ext>
              </a:extLst>
            </p:cNvPr>
            <p:cNvSpPr txBox="1"/>
            <p:nvPr/>
          </p:nvSpPr>
          <p:spPr>
            <a:xfrm>
              <a:off x="780789" y="826928"/>
              <a:ext cx="991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/>
                <a:t>Ulottuvuus</a:t>
              </a:r>
              <a:endParaRPr lang="fi-FI" dirty="0"/>
            </a:p>
          </p:txBody>
        </p:sp>
        <p:sp>
          <p:nvSpPr>
            <p:cNvPr id="4" name="Tekstiruutu 3">
              <a:extLst>
                <a:ext uri="{FF2B5EF4-FFF2-40B4-BE49-F238E27FC236}">
                  <a16:creationId xmlns:a16="http://schemas.microsoft.com/office/drawing/2014/main" id="{ACBC79DA-982A-1D48-BB9D-C895C6F8BB32}"/>
                </a:ext>
              </a:extLst>
            </p:cNvPr>
            <p:cNvSpPr txBox="1"/>
            <p:nvPr/>
          </p:nvSpPr>
          <p:spPr>
            <a:xfrm>
              <a:off x="1423743" y="600784"/>
              <a:ext cx="10101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200" dirty="0"/>
                <a:t>Muutostekijä</a:t>
              </a:r>
              <a:endParaRPr lang="fi-FI" dirty="0"/>
            </a:p>
          </p:txBody>
        </p:sp>
      </p:grpSp>
      <p:sp>
        <p:nvSpPr>
          <p:cNvPr id="6" name="Tekstiruutu 5">
            <a:extLst>
              <a:ext uri="{FF2B5EF4-FFF2-40B4-BE49-F238E27FC236}">
                <a16:creationId xmlns:a16="http://schemas.microsoft.com/office/drawing/2014/main" id="{84144B28-28F4-8B41-8561-CAE50E02B5D6}"/>
              </a:ext>
            </a:extLst>
          </p:cNvPr>
          <p:cNvSpPr txBox="1"/>
          <p:nvPr/>
        </p:nvSpPr>
        <p:spPr>
          <a:xfrm>
            <a:off x="393546" y="169235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PESTE(L) -analyysi</a:t>
            </a:r>
          </a:p>
        </p:txBody>
      </p:sp>
    </p:spTree>
    <p:extLst>
      <p:ext uri="{BB962C8B-B14F-4D97-AF65-F5344CB8AC3E}">
        <p14:creationId xmlns:p14="http://schemas.microsoft.com/office/powerpoint/2010/main" val="293508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9AD64FC-21FA-B947-A6AE-B2BB65E58D1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1128" y="651639"/>
          <a:ext cx="11315598" cy="5817163"/>
        </p:xfrm>
        <a:graphic>
          <a:graphicData uri="http://schemas.openxmlformats.org/drawingml/2006/table">
            <a:tbl>
              <a:tblPr firstRow="1" bandRow="1"/>
              <a:tblGrid>
                <a:gridCol w="475146">
                  <a:extLst>
                    <a:ext uri="{9D8B030D-6E8A-4147-A177-3AD203B41FA5}">
                      <a16:colId xmlns:a16="http://schemas.microsoft.com/office/drawing/2014/main" val="61772131"/>
                    </a:ext>
                  </a:extLst>
                </a:gridCol>
                <a:gridCol w="1528010">
                  <a:extLst>
                    <a:ext uri="{9D8B030D-6E8A-4147-A177-3AD203B41FA5}">
                      <a16:colId xmlns:a16="http://schemas.microsoft.com/office/drawing/2014/main" val="3163193473"/>
                    </a:ext>
                  </a:extLst>
                </a:gridCol>
                <a:gridCol w="2213811">
                  <a:extLst>
                    <a:ext uri="{9D8B030D-6E8A-4147-A177-3AD203B41FA5}">
                      <a16:colId xmlns:a16="http://schemas.microsoft.com/office/drawing/2014/main" val="1546428446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1853740881"/>
                    </a:ext>
                  </a:extLst>
                </a:gridCol>
                <a:gridCol w="2394284">
                  <a:extLst>
                    <a:ext uri="{9D8B030D-6E8A-4147-A177-3AD203B41FA5}">
                      <a16:colId xmlns:a16="http://schemas.microsoft.com/office/drawing/2014/main" val="2391190289"/>
                    </a:ext>
                  </a:extLst>
                </a:gridCol>
                <a:gridCol w="2334126">
                  <a:extLst>
                    <a:ext uri="{9D8B030D-6E8A-4147-A177-3AD203B41FA5}">
                      <a16:colId xmlns:a16="http://schemas.microsoft.com/office/drawing/2014/main" val="3793329263"/>
                    </a:ext>
                  </a:extLst>
                </a:gridCol>
              </a:tblGrid>
              <a:tr h="49398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64352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Poliittinen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015236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Taloudellinen 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78576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Sosiaalinen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61763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Teknologinen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67201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Ekologinen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06342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Juridinen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054055"/>
                  </a:ext>
                </a:extLst>
              </a:tr>
            </a:tbl>
          </a:graphicData>
        </a:graphic>
      </p:graphicFrame>
      <p:grpSp>
        <p:nvGrpSpPr>
          <p:cNvPr id="5" name="Ryhmä 4">
            <a:extLst>
              <a:ext uri="{FF2B5EF4-FFF2-40B4-BE49-F238E27FC236}">
                <a16:creationId xmlns:a16="http://schemas.microsoft.com/office/drawing/2014/main" id="{6506E657-C507-F040-A58D-E670EA0639EC}"/>
              </a:ext>
            </a:extLst>
          </p:cNvPr>
          <p:cNvGrpSpPr/>
          <p:nvPr/>
        </p:nvGrpSpPr>
        <p:grpSpPr>
          <a:xfrm>
            <a:off x="822830" y="651639"/>
            <a:ext cx="1653102" cy="533921"/>
            <a:chOff x="780789" y="600784"/>
            <a:chExt cx="1653102" cy="533921"/>
          </a:xfrm>
        </p:grpSpPr>
        <p:sp>
          <p:nvSpPr>
            <p:cNvPr id="3" name="Tekstiruutu 2">
              <a:extLst>
                <a:ext uri="{FF2B5EF4-FFF2-40B4-BE49-F238E27FC236}">
                  <a16:creationId xmlns:a16="http://schemas.microsoft.com/office/drawing/2014/main" id="{6105CC95-BD3D-D44C-9692-7354E2189FC3}"/>
                </a:ext>
              </a:extLst>
            </p:cNvPr>
            <p:cNvSpPr txBox="1"/>
            <p:nvPr/>
          </p:nvSpPr>
          <p:spPr>
            <a:xfrm>
              <a:off x="780789" y="826928"/>
              <a:ext cx="991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/>
                <a:t>Ulottuvuus</a:t>
              </a:r>
              <a:endParaRPr lang="fi-FI" dirty="0"/>
            </a:p>
          </p:txBody>
        </p:sp>
        <p:sp>
          <p:nvSpPr>
            <p:cNvPr id="4" name="Tekstiruutu 3">
              <a:extLst>
                <a:ext uri="{FF2B5EF4-FFF2-40B4-BE49-F238E27FC236}">
                  <a16:creationId xmlns:a16="http://schemas.microsoft.com/office/drawing/2014/main" id="{ACBC79DA-982A-1D48-BB9D-C895C6F8BB32}"/>
                </a:ext>
              </a:extLst>
            </p:cNvPr>
            <p:cNvSpPr txBox="1"/>
            <p:nvPr/>
          </p:nvSpPr>
          <p:spPr>
            <a:xfrm>
              <a:off x="1423743" y="600784"/>
              <a:ext cx="10101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200" dirty="0"/>
                <a:t>Muutostekijä</a:t>
              </a:r>
              <a:endParaRPr lang="fi-FI" dirty="0"/>
            </a:p>
          </p:txBody>
        </p:sp>
      </p:grpSp>
      <p:sp>
        <p:nvSpPr>
          <p:cNvPr id="6" name="Tekstiruutu 5">
            <a:extLst>
              <a:ext uri="{FF2B5EF4-FFF2-40B4-BE49-F238E27FC236}">
                <a16:creationId xmlns:a16="http://schemas.microsoft.com/office/drawing/2014/main" id="{84144B28-28F4-8B41-8561-CAE50E02B5D6}"/>
              </a:ext>
            </a:extLst>
          </p:cNvPr>
          <p:cNvSpPr txBox="1"/>
          <p:nvPr/>
        </p:nvSpPr>
        <p:spPr>
          <a:xfrm>
            <a:off x="393546" y="169235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PESTE(L) -analyysi</a:t>
            </a:r>
          </a:p>
        </p:txBody>
      </p:sp>
    </p:spTree>
    <p:extLst>
      <p:ext uri="{BB962C8B-B14F-4D97-AF65-F5344CB8AC3E}">
        <p14:creationId xmlns:p14="http://schemas.microsoft.com/office/powerpoint/2010/main" val="115694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9AD64FC-21FA-B947-A6AE-B2BB65E58D1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1128" y="651639"/>
          <a:ext cx="11315598" cy="5817163"/>
        </p:xfrm>
        <a:graphic>
          <a:graphicData uri="http://schemas.openxmlformats.org/drawingml/2006/table">
            <a:tbl>
              <a:tblPr firstRow="1" bandRow="1"/>
              <a:tblGrid>
                <a:gridCol w="475146">
                  <a:extLst>
                    <a:ext uri="{9D8B030D-6E8A-4147-A177-3AD203B41FA5}">
                      <a16:colId xmlns:a16="http://schemas.microsoft.com/office/drawing/2014/main" val="61772131"/>
                    </a:ext>
                  </a:extLst>
                </a:gridCol>
                <a:gridCol w="1528010">
                  <a:extLst>
                    <a:ext uri="{9D8B030D-6E8A-4147-A177-3AD203B41FA5}">
                      <a16:colId xmlns:a16="http://schemas.microsoft.com/office/drawing/2014/main" val="3163193473"/>
                    </a:ext>
                  </a:extLst>
                </a:gridCol>
                <a:gridCol w="2213811">
                  <a:extLst>
                    <a:ext uri="{9D8B030D-6E8A-4147-A177-3AD203B41FA5}">
                      <a16:colId xmlns:a16="http://schemas.microsoft.com/office/drawing/2014/main" val="1546428446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1853740881"/>
                    </a:ext>
                  </a:extLst>
                </a:gridCol>
                <a:gridCol w="2394284">
                  <a:extLst>
                    <a:ext uri="{9D8B030D-6E8A-4147-A177-3AD203B41FA5}">
                      <a16:colId xmlns:a16="http://schemas.microsoft.com/office/drawing/2014/main" val="2391190289"/>
                    </a:ext>
                  </a:extLst>
                </a:gridCol>
                <a:gridCol w="2334126">
                  <a:extLst>
                    <a:ext uri="{9D8B030D-6E8A-4147-A177-3AD203B41FA5}">
                      <a16:colId xmlns:a16="http://schemas.microsoft.com/office/drawing/2014/main" val="3793329263"/>
                    </a:ext>
                  </a:extLst>
                </a:gridCol>
              </a:tblGrid>
              <a:tr h="49398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64352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Poliittinen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015236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Taloudellinen 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78576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Sosiaalinen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61763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Teknologinen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67201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Ekologinen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06342"/>
                  </a:ext>
                </a:extLst>
              </a:tr>
              <a:tr h="88719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Juridinen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054055"/>
                  </a:ext>
                </a:extLst>
              </a:tr>
            </a:tbl>
          </a:graphicData>
        </a:graphic>
      </p:graphicFrame>
      <p:grpSp>
        <p:nvGrpSpPr>
          <p:cNvPr id="5" name="Ryhmä 4">
            <a:extLst>
              <a:ext uri="{FF2B5EF4-FFF2-40B4-BE49-F238E27FC236}">
                <a16:creationId xmlns:a16="http://schemas.microsoft.com/office/drawing/2014/main" id="{6506E657-C507-F040-A58D-E670EA0639EC}"/>
              </a:ext>
            </a:extLst>
          </p:cNvPr>
          <p:cNvGrpSpPr/>
          <p:nvPr/>
        </p:nvGrpSpPr>
        <p:grpSpPr>
          <a:xfrm>
            <a:off x="822830" y="651639"/>
            <a:ext cx="1653102" cy="533921"/>
            <a:chOff x="780789" y="600784"/>
            <a:chExt cx="1653102" cy="533921"/>
          </a:xfrm>
        </p:grpSpPr>
        <p:sp>
          <p:nvSpPr>
            <p:cNvPr id="3" name="Tekstiruutu 2">
              <a:extLst>
                <a:ext uri="{FF2B5EF4-FFF2-40B4-BE49-F238E27FC236}">
                  <a16:creationId xmlns:a16="http://schemas.microsoft.com/office/drawing/2014/main" id="{6105CC95-BD3D-D44C-9692-7354E2189FC3}"/>
                </a:ext>
              </a:extLst>
            </p:cNvPr>
            <p:cNvSpPr txBox="1"/>
            <p:nvPr/>
          </p:nvSpPr>
          <p:spPr>
            <a:xfrm>
              <a:off x="780789" y="826928"/>
              <a:ext cx="991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/>
                <a:t>Ulottuvuus</a:t>
              </a:r>
              <a:endParaRPr lang="fi-FI" dirty="0"/>
            </a:p>
          </p:txBody>
        </p:sp>
        <p:sp>
          <p:nvSpPr>
            <p:cNvPr id="4" name="Tekstiruutu 3">
              <a:extLst>
                <a:ext uri="{FF2B5EF4-FFF2-40B4-BE49-F238E27FC236}">
                  <a16:creationId xmlns:a16="http://schemas.microsoft.com/office/drawing/2014/main" id="{ACBC79DA-982A-1D48-BB9D-C895C6F8BB32}"/>
                </a:ext>
              </a:extLst>
            </p:cNvPr>
            <p:cNvSpPr txBox="1"/>
            <p:nvPr/>
          </p:nvSpPr>
          <p:spPr>
            <a:xfrm>
              <a:off x="1423743" y="600784"/>
              <a:ext cx="10101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200" dirty="0"/>
                <a:t>Muutostekijä</a:t>
              </a:r>
              <a:endParaRPr lang="fi-FI" dirty="0"/>
            </a:p>
          </p:txBody>
        </p:sp>
      </p:grpSp>
      <p:sp>
        <p:nvSpPr>
          <p:cNvPr id="6" name="Tekstiruutu 5">
            <a:extLst>
              <a:ext uri="{FF2B5EF4-FFF2-40B4-BE49-F238E27FC236}">
                <a16:creationId xmlns:a16="http://schemas.microsoft.com/office/drawing/2014/main" id="{84144B28-28F4-8B41-8561-CAE50E02B5D6}"/>
              </a:ext>
            </a:extLst>
          </p:cNvPr>
          <p:cNvSpPr txBox="1"/>
          <p:nvPr/>
        </p:nvSpPr>
        <p:spPr>
          <a:xfrm>
            <a:off x="393546" y="169235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PESTE(L) -analyysi</a:t>
            </a:r>
          </a:p>
        </p:txBody>
      </p:sp>
    </p:spTree>
    <p:extLst>
      <p:ext uri="{BB962C8B-B14F-4D97-AF65-F5344CB8AC3E}">
        <p14:creationId xmlns:p14="http://schemas.microsoft.com/office/powerpoint/2010/main" val="318125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DB8B3EB5-5921-7641-985D-00E2ECF7C18A}"/>
              </a:ext>
            </a:extLst>
          </p:cNvPr>
          <p:cNvSpPr/>
          <p:nvPr/>
        </p:nvSpPr>
        <p:spPr>
          <a:xfrm>
            <a:off x="4403834" y="2680139"/>
            <a:ext cx="2585545" cy="13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53B164E-7C64-964B-B211-4B440E7E7DE6}"/>
              </a:ext>
            </a:extLst>
          </p:cNvPr>
          <p:cNvSpPr/>
          <p:nvPr/>
        </p:nvSpPr>
        <p:spPr>
          <a:xfrm>
            <a:off x="2745826" y="1721070"/>
            <a:ext cx="5904188" cy="33238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63F5E60-9976-ED43-8238-C018EA5E63C1}"/>
              </a:ext>
            </a:extLst>
          </p:cNvPr>
          <p:cNvSpPr/>
          <p:nvPr/>
        </p:nvSpPr>
        <p:spPr>
          <a:xfrm>
            <a:off x="809298" y="693683"/>
            <a:ext cx="10079420" cy="5528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3E86608-ACF6-0E45-9026-183FB6D16317}"/>
              </a:ext>
            </a:extLst>
          </p:cNvPr>
          <p:cNvSpPr txBox="1"/>
          <p:nvPr/>
        </p:nvSpPr>
        <p:spPr>
          <a:xfrm>
            <a:off x="5113717" y="2902022"/>
            <a:ext cx="147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Muutostekijä:</a:t>
            </a:r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D7259BC-26E0-4B49-9984-B54EFC7A6CE4}"/>
              </a:ext>
            </a:extLst>
          </p:cNvPr>
          <p:cNvSpPr txBox="1"/>
          <p:nvPr/>
        </p:nvSpPr>
        <p:spPr>
          <a:xfrm>
            <a:off x="169683" y="232018"/>
            <a:ext cx="281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TULEVAISUUSPYÖRÄ</a:t>
            </a:r>
            <a:r>
              <a:rPr lang="fi-FI" dirty="0"/>
              <a:t> ensisijaiset ja toissijaiset seuraukset tai vaikutukset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F66227D4-6385-C345-9D53-46CE5B672A18}"/>
              </a:ext>
            </a:extLst>
          </p:cNvPr>
          <p:cNvCxnSpPr>
            <a:cxnSpLocks/>
          </p:cNvCxnSpPr>
          <p:nvPr/>
        </p:nvCxnSpPr>
        <p:spPr>
          <a:xfrm flipV="1">
            <a:off x="6989379" y="1696608"/>
            <a:ext cx="273866" cy="469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64923575-4683-1143-99F2-79328ECDDFEC}"/>
              </a:ext>
            </a:extLst>
          </p:cNvPr>
          <p:cNvCxnSpPr>
            <a:cxnSpLocks/>
          </p:cNvCxnSpPr>
          <p:nvPr/>
        </p:nvCxnSpPr>
        <p:spPr>
          <a:xfrm flipV="1">
            <a:off x="6728197" y="2865267"/>
            <a:ext cx="230010" cy="48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65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DB8B3EB5-5921-7641-985D-00E2ECF7C18A}"/>
              </a:ext>
            </a:extLst>
          </p:cNvPr>
          <p:cNvSpPr/>
          <p:nvPr/>
        </p:nvSpPr>
        <p:spPr>
          <a:xfrm>
            <a:off x="4403834" y="2680139"/>
            <a:ext cx="2585545" cy="13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53B164E-7C64-964B-B211-4B440E7E7DE6}"/>
              </a:ext>
            </a:extLst>
          </p:cNvPr>
          <p:cNvSpPr/>
          <p:nvPr/>
        </p:nvSpPr>
        <p:spPr>
          <a:xfrm>
            <a:off x="2745826" y="1721070"/>
            <a:ext cx="5904188" cy="33238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63F5E60-9976-ED43-8238-C018EA5E63C1}"/>
              </a:ext>
            </a:extLst>
          </p:cNvPr>
          <p:cNvSpPr/>
          <p:nvPr/>
        </p:nvSpPr>
        <p:spPr>
          <a:xfrm>
            <a:off x="809298" y="693683"/>
            <a:ext cx="10079420" cy="5528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3E86608-ACF6-0E45-9026-183FB6D16317}"/>
              </a:ext>
            </a:extLst>
          </p:cNvPr>
          <p:cNvSpPr txBox="1"/>
          <p:nvPr/>
        </p:nvSpPr>
        <p:spPr>
          <a:xfrm>
            <a:off x="5113717" y="2902022"/>
            <a:ext cx="147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Muutostekijä:</a:t>
            </a:r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D7259BC-26E0-4B49-9984-B54EFC7A6CE4}"/>
              </a:ext>
            </a:extLst>
          </p:cNvPr>
          <p:cNvSpPr txBox="1"/>
          <p:nvPr/>
        </p:nvSpPr>
        <p:spPr>
          <a:xfrm>
            <a:off x="169683" y="232018"/>
            <a:ext cx="281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TULEVAISUUSPYÖRÄ</a:t>
            </a:r>
            <a:r>
              <a:rPr lang="fi-FI" dirty="0"/>
              <a:t> ensisijaiset ja toissijaiset seuraukset tai vaikutukset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F66227D4-6385-C345-9D53-46CE5B672A18}"/>
              </a:ext>
            </a:extLst>
          </p:cNvPr>
          <p:cNvCxnSpPr>
            <a:cxnSpLocks/>
          </p:cNvCxnSpPr>
          <p:nvPr/>
        </p:nvCxnSpPr>
        <p:spPr>
          <a:xfrm flipV="1">
            <a:off x="6989379" y="1696608"/>
            <a:ext cx="273866" cy="469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64923575-4683-1143-99F2-79328ECDDFEC}"/>
              </a:ext>
            </a:extLst>
          </p:cNvPr>
          <p:cNvCxnSpPr>
            <a:cxnSpLocks/>
          </p:cNvCxnSpPr>
          <p:nvPr/>
        </p:nvCxnSpPr>
        <p:spPr>
          <a:xfrm flipV="1">
            <a:off x="6728197" y="2865267"/>
            <a:ext cx="230010" cy="48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27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DB8B3EB5-5921-7641-985D-00E2ECF7C18A}"/>
              </a:ext>
            </a:extLst>
          </p:cNvPr>
          <p:cNvSpPr/>
          <p:nvPr/>
        </p:nvSpPr>
        <p:spPr>
          <a:xfrm>
            <a:off x="4403834" y="2680139"/>
            <a:ext cx="2585545" cy="13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153B164E-7C64-964B-B211-4B440E7E7DE6}"/>
              </a:ext>
            </a:extLst>
          </p:cNvPr>
          <p:cNvSpPr/>
          <p:nvPr/>
        </p:nvSpPr>
        <p:spPr>
          <a:xfrm>
            <a:off x="2745826" y="1721070"/>
            <a:ext cx="5904188" cy="33238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B63F5E60-9976-ED43-8238-C018EA5E63C1}"/>
              </a:ext>
            </a:extLst>
          </p:cNvPr>
          <p:cNvSpPr/>
          <p:nvPr/>
        </p:nvSpPr>
        <p:spPr>
          <a:xfrm>
            <a:off x="809298" y="693683"/>
            <a:ext cx="10079420" cy="5528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3E86608-ACF6-0E45-9026-183FB6D16317}"/>
              </a:ext>
            </a:extLst>
          </p:cNvPr>
          <p:cNvSpPr txBox="1"/>
          <p:nvPr/>
        </p:nvSpPr>
        <p:spPr>
          <a:xfrm>
            <a:off x="5113717" y="2902022"/>
            <a:ext cx="147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Muutostekijä:</a:t>
            </a:r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</a:t>
            </a:r>
          </a:p>
          <a:p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1050" dirty="0">
                <a:solidFill>
                  <a:schemeClr val="bg1">
                    <a:lumMod val="75000"/>
                  </a:schemeClr>
                </a:solidFill>
              </a:rPr>
              <a:t>__________________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D7259BC-26E0-4B49-9984-B54EFC7A6CE4}"/>
              </a:ext>
            </a:extLst>
          </p:cNvPr>
          <p:cNvSpPr txBox="1"/>
          <p:nvPr/>
        </p:nvSpPr>
        <p:spPr>
          <a:xfrm>
            <a:off x="169683" y="232018"/>
            <a:ext cx="281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TULEVAISUUSPYÖRÄ</a:t>
            </a:r>
            <a:r>
              <a:rPr lang="fi-FI" dirty="0"/>
              <a:t> ensisijaiset ja toissijaiset seuraukset tai vaikutukset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F66227D4-6385-C345-9D53-46CE5B672A18}"/>
              </a:ext>
            </a:extLst>
          </p:cNvPr>
          <p:cNvCxnSpPr>
            <a:cxnSpLocks/>
          </p:cNvCxnSpPr>
          <p:nvPr/>
        </p:nvCxnSpPr>
        <p:spPr>
          <a:xfrm flipV="1">
            <a:off x="6989379" y="1696608"/>
            <a:ext cx="273866" cy="469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64923575-4683-1143-99F2-79328ECDDFEC}"/>
              </a:ext>
            </a:extLst>
          </p:cNvPr>
          <p:cNvCxnSpPr>
            <a:cxnSpLocks/>
          </p:cNvCxnSpPr>
          <p:nvPr/>
        </p:nvCxnSpPr>
        <p:spPr>
          <a:xfrm flipV="1">
            <a:off x="6728197" y="2865267"/>
            <a:ext cx="230010" cy="48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36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172</Words>
  <Application>Microsoft Macintosh PowerPoint</Application>
  <PresentationFormat>Laajakuva</PresentationFormat>
  <Paragraphs>90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Vesa Salmi</dc:creator>
  <cp:lastModifiedBy>Vesa Salmi</cp:lastModifiedBy>
  <cp:revision>9</cp:revision>
  <dcterms:created xsi:type="dcterms:W3CDTF">2018-08-10T07:34:25Z</dcterms:created>
  <dcterms:modified xsi:type="dcterms:W3CDTF">2018-11-06T05:15:00Z</dcterms:modified>
</cp:coreProperties>
</file>