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90" r:id="rId2"/>
    <p:sldId id="401" r:id="rId3"/>
    <p:sldId id="407" r:id="rId4"/>
    <p:sldId id="403" r:id="rId5"/>
    <p:sldId id="387" r:id="rId6"/>
    <p:sldId id="408" r:id="rId7"/>
    <p:sldId id="396" r:id="rId8"/>
    <p:sldId id="389" r:id="rId9"/>
    <p:sldId id="400" r:id="rId10"/>
    <p:sldId id="409" r:id="rId11"/>
    <p:sldId id="412" r:id="rId12"/>
    <p:sldId id="413" r:id="rId13"/>
    <p:sldId id="397" r:id="rId14"/>
    <p:sldId id="404" r:id="rId1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eminen Tuulia" initials="NT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C849"/>
    <a:srgbClr val="0F76B1"/>
    <a:srgbClr val="304E88"/>
    <a:srgbClr val="E46C0A"/>
    <a:srgbClr val="884E96"/>
    <a:srgbClr val="5AB5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Vaalea tyyli 2 - Korostu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Normaali tyyli 3 - Korostu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Ei tyyliä, taulukon ruudukko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Vaalea tyyli 3 - Korostu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FB536F-C021-4522-9AE2-42BAAD6B94D8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ADB7EA5F-440B-4379-8E5E-92D4525F217A}">
      <dgm:prSet phldrT="[Teksti]" custT="1"/>
      <dgm:spPr>
        <a:solidFill>
          <a:srgbClr val="304E88"/>
        </a:solidFill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 lIns="36000" tIns="36000" rIns="36000" bIns="36000" anchor="ctr" anchorCtr="1"/>
        <a:lstStyle/>
        <a:p>
          <a:r>
            <a:rPr lang="fi-FI" sz="1400" b="1" dirty="0"/>
            <a:t>Suunnitelma strategiatyön toteuttamisesta</a:t>
          </a:r>
        </a:p>
        <a:p>
          <a:r>
            <a:rPr lang="fi-FI" sz="1400" dirty="0"/>
            <a:t>Maakuntahallitus 10/2017</a:t>
          </a:r>
        </a:p>
      </dgm:t>
    </dgm:pt>
    <dgm:pt modelId="{4A4203EC-9A23-45E4-A0EC-B1EF48CA2FAF}" type="parTrans" cxnId="{20D98888-3E43-4549-9867-69D36EBB03F5}">
      <dgm:prSet/>
      <dgm:spPr/>
      <dgm:t>
        <a:bodyPr/>
        <a:lstStyle/>
        <a:p>
          <a:endParaRPr lang="fi-FI"/>
        </a:p>
      </dgm:t>
    </dgm:pt>
    <dgm:pt modelId="{CE3A8C5C-EFCC-477B-89CB-8FDF33B31044}" type="sibTrans" cxnId="{20D98888-3E43-4549-9867-69D36EBB03F5}">
      <dgm:prSet/>
      <dgm:spPr>
        <a:solidFill>
          <a:srgbClr val="92C849"/>
        </a:solidFill>
        <a:ln w="38100">
          <a:solidFill>
            <a:srgbClr val="92C849"/>
          </a:solidFill>
        </a:ln>
      </dgm:spPr>
      <dgm:t>
        <a:bodyPr/>
        <a:lstStyle/>
        <a:p>
          <a:endParaRPr lang="fi-FI"/>
        </a:p>
      </dgm:t>
    </dgm:pt>
    <dgm:pt modelId="{EF5D3140-85C0-4329-A384-126D39225E59}">
      <dgm:prSet phldrT="[Teksti]" custT="1"/>
      <dgm:spPr>
        <a:solidFill>
          <a:srgbClr val="304E88"/>
        </a:solidFill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 lIns="36000" tIns="36000" rIns="36000" bIns="36000" anchor="ctr" anchorCtr="1"/>
        <a:lstStyle/>
        <a:p>
          <a:r>
            <a:rPr lang="fi-FI" sz="1400" b="1" dirty="0"/>
            <a:t>Arvot ja avainkysymykset</a:t>
          </a:r>
        </a:p>
        <a:p>
          <a:r>
            <a:rPr lang="fi-FI" sz="1400" dirty="0"/>
            <a:t>Useilla foorumeilla     11/2017 – 4/2018</a:t>
          </a:r>
        </a:p>
      </dgm:t>
    </dgm:pt>
    <dgm:pt modelId="{F9825630-5B45-490F-95E2-E6ABBE411BAF}" type="parTrans" cxnId="{A782D1D8-7343-44C7-8C11-30F19C8837AA}">
      <dgm:prSet/>
      <dgm:spPr/>
      <dgm:t>
        <a:bodyPr/>
        <a:lstStyle/>
        <a:p>
          <a:endParaRPr lang="fi-FI"/>
        </a:p>
      </dgm:t>
    </dgm:pt>
    <dgm:pt modelId="{D0C457D1-71D3-4556-A6B5-6BE84C4B4456}" type="sibTrans" cxnId="{A782D1D8-7343-44C7-8C11-30F19C8837AA}">
      <dgm:prSet/>
      <dgm:spPr/>
      <dgm:t>
        <a:bodyPr/>
        <a:lstStyle/>
        <a:p>
          <a:endParaRPr lang="fi-FI"/>
        </a:p>
      </dgm:t>
    </dgm:pt>
    <dgm:pt modelId="{997ED732-BC5A-4730-8763-C747AF08210E}">
      <dgm:prSet phldrT="[Teksti]" custT="1"/>
      <dgm:spPr>
        <a:solidFill>
          <a:srgbClr val="304E88"/>
        </a:solidFill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 lIns="36000" tIns="36000" rIns="36000" bIns="36000" anchor="ctr" anchorCtr="1"/>
        <a:lstStyle/>
        <a:p>
          <a:r>
            <a:rPr lang="fi-FI" sz="1400" b="1" dirty="0"/>
            <a:t>Strategiset tavoitteet</a:t>
          </a:r>
        </a:p>
        <a:p>
          <a:r>
            <a:rPr lang="fi-FI" sz="1400" dirty="0"/>
            <a:t>Maakuntahallitus ja –valtuusto 5-6/2018</a:t>
          </a:r>
        </a:p>
      </dgm:t>
    </dgm:pt>
    <dgm:pt modelId="{62024FC0-D082-432F-A8BD-475F0E43BBDC}" type="parTrans" cxnId="{1BBA4DA2-0228-4F5E-AAC1-6E8BC9045E0C}">
      <dgm:prSet/>
      <dgm:spPr/>
      <dgm:t>
        <a:bodyPr/>
        <a:lstStyle/>
        <a:p>
          <a:endParaRPr lang="fi-FI"/>
        </a:p>
      </dgm:t>
    </dgm:pt>
    <dgm:pt modelId="{7D05513A-217A-4060-874F-46512A57D231}" type="sibTrans" cxnId="{1BBA4DA2-0228-4F5E-AAC1-6E8BC9045E0C}">
      <dgm:prSet/>
      <dgm:spPr/>
      <dgm:t>
        <a:bodyPr/>
        <a:lstStyle/>
        <a:p>
          <a:endParaRPr lang="fi-FI"/>
        </a:p>
      </dgm:t>
    </dgm:pt>
    <dgm:pt modelId="{2CF03F0C-DCD6-4034-99FD-60E247EA741A}">
      <dgm:prSet phldrT="[Teksti]" custT="1"/>
      <dgm:spPr>
        <a:solidFill>
          <a:srgbClr val="304E88"/>
        </a:solidFill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 lIns="36000" tIns="36000" rIns="36000" bIns="36000" anchor="ctr" anchorCtr="1"/>
        <a:lstStyle/>
        <a:p>
          <a:r>
            <a:rPr lang="fi-FI" sz="1400" b="1" dirty="0"/>
            <a:t>Strategialuonnos</a:t>
          </a:r>
        </a:p>
        <a:p>
          <a:r>
            <a:rPr lang="fi-FI" sz="1400" dirty="0"/>
            <a:t>Maakuntahallitus ja –valtuusto, väliaikaishallinto 8-9/2018</a:t>
          </a:r>
        </a:p>
      </dgm:t>
    </dgm:pt>
    <dgm:pt modelId="{CA31A706-DA04-4AD9-AFF0-09593BBC4AF3}" type="parTrans" cxnId="{758D5545-A15E-47C1-B219-C354FC222C25}">
      <dgm:prSet/>
      <dgm:spPr/>
      <dgm:t>
        <a:bodyPr/>
        <a:lstStyle/>
        <a:p>
          <a:endParaRPr lang="fi-FI"/>
        </a:p>
      </dgm:t>
    </dgm:pt>
    <dgm:pt modelId="{E2F19EFE-A88A-49F4-B750-0D1E962233D4}" type="sibTrans" cxnId="{758D5545-A15E-47C1-B219-C354FC222C25}">
      <dgm:prSet/>
      <dgm:spPr/>
      <dgm:t>
        <a:bodyPr/>
        <a:lstStyle/>
        <a:p>
          <a:endParaRPr lang="fi-FI"/>
        </a:p>
      </dgm:t>
    </dgm:pt>
    <dgm:pt modelId="{CBEC178D-2176-4F40-A27B-F04600E94F19}">
      <dgm:prSet phldrT="[Teksti]" custT="1"/>
      <dgm:spPr>
        <a:solidFill>
          <a:srgbClr val="304E88"/>
        </a:solidFill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 lIns="36000" tIns="36000" rIns="36000" bIns="36000" anchor="ctr" anchorCtr="1"/>
        <a:lstStyle/>
        <a:p>
          <a:r>
            <a:rPr lang="fi-FI" sz="1400" b="1" dirty="0"/>
            <a:t>Luonnoksen käsittely </a:t>
          </a:r>
        </a:p>
        <a:p>
          <a:r>
            <a:rPr lang="fi-FI" sz="1400" dirty="0"/>
            <a:t>Useilla foorumeilla               9-12/2018</a:t>
          </a:r>
        </a:p>
      </dgm:t>
    </dgm:pt>
    <dgm:pt modelId="{058C83F8-782E-4EFD-A196-F196B892F022}" type="parTrans" cxnId="{AEB88834-2377-441B-9EA0-0CC4D7D21851}">
      <dgm:prSet/>
      <dgm:spPr/>
      <dgm:t>
        <a:bodyPr/>
        <a:lstStyle/>
        <a:p>
          <a:endParaRPr lang="fi-FI"/>
        </a:p>
      </dgm:t>
    </dgm:pt>
    <dgm:pt modelId="{0EDBB1A7-A83B-4681-9CD2-9D0D99BCACF7}" type="sibTrans" cxnId="{AEB88834-2377-441B-9EA0-0CC4D7D21851}">
      <dgm:prSet/>
      <dgm:spPr/>
      <dgm:t>
        <a:bodyPr/>
        <a:lstStyle/>
        <a:p>
          <a:endParaRPr lang="fi-FI"/>
        </a:p>
      </dgm:t>
    </dgm:pt>
    <dgm:pt modelId="{9E560825-E0C7-4EF6-9EA7-97DE14BD754F}">
      <dgm:prSet phldrT="[Teksti]" custT="1"/>
      <dgm:spPr>
        <a:solidFill>
          <a:srgbClr val="92C849"/>
        </a:solidFill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 lIns="36000" tIns="36000" rIns="36000" bIns="36000" anchor="ctr" anchorCtr="1"/>
        <a:lstStyle/>
        <a:p>
          <a:r>
            <a:rPr lang="fi-FI" sz="1400" b="1" dirty="0">
              <a:solidFill>
                <a:schemeClr val="tx1"/>
              </a:solidFill>
            </a:rPr>
            <a:t>Luonnoksen käsittely </a:t>
          </a:r>
          <a:r>
            <a:rPr lang="fi-FI" sz="1400" dirty="0">
              <a:solidFill>
                <a:schemeClr val="tx1"/>
              </a:solidFill>
            </a:rPr>
            <a:t>Maakuntavaltuusto              1-3/2019</a:t>
          </a:r>
        </a:p>
      </dgm:t>
    </dgm:pt>
    <dgm:pt modelId="{E1164114-1841-45BA-A13B-B7981469EF58}" type="parTrans" cxnId="{AE7FFAFA-FE6B-4148-A670-C3B10C4D2DA9}">
      <dgm:prSet/>
      <dgm:spPr/>
      <dgm:t>
        <a:bodyPr/>
        <a:lstStyle/>
        <a:p>
          <a:endParaRPr lang="fi-FI"/>
        </a:p>
      </dgm:t>
    </dgm:pt>
    <dgm:pt modelId="{86BF702B-7D60-4BEC-86BD-651ACDDA6394}" type="sibTrans" cxnId="{AE7FFAFA-FE6B-4148-A670-C3B10C4D2DA9}">
      <dgm:prSet/>
      <dgm:spPr/>
      <dgm:t>
        <a:bodyPr/>
        <a:lstStyle/>
        <a:p>
          <a:endParaRPr lang="fi-FI"/>
        </a:p>
      </dgm:t>
    </dgm:pt>
    <dgm:pt modelId="{9581C504-60F0-4F80-A23A-A0FA8A25AECE}">
      <dgm:prSet phldrT="[Teksti]" custT="1"/>
      <dgm:spPr>
        <a:solidFill>
          <a:srgbClr val="92C849"/>
        </a:solidFill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 lIns="36000" tIns="36000" rIns="36000" bIns="36000" anchor="ctr" anchorCtr="1"/>
        <a:lstStyle/>
        <a:p>
          <a:r>
            <a:rPr lang="fi-FI" sz="1400" b="1" dirty="0">
              <a:solidFill>
                <a:schemeClr val="tx1"/>
              </a:solidFill>
            </a:rPr>
            <a:t>Maakuntavaltuusto hyväksyy maakuntastrategian</a:t>
          </a:r>
          <a:r>
            <a:rPr lang="fi-FI" sz="1400" dirty="0">
              <a:solidFill>
                <a:schemeClr val="tx1"/>
              </a:solidFill>
            </a:rPr>
            <a:t>           4-5/2019</a:t>
          </a:r>
        </a:p>
      </dgm:t>
    </dgm:pt>
    <dgm:pt modelId="{AEF46525-1AD7-4E50-92AD-AF3CE0E8A67A}" type="parTrans" cxnId="{A939CFEA-6F69-4402-95F6-3C07890F6C30}">
      <dgm:prSet/>
      <dgm:spPr/>
      <dgm:t>
        <a:bodyPr/>
        <a:lstStyle/>
        <a:p>
          <a:endParaRPr lang="fi-FI"/>
        </a:p>
      </dgm:t>
    </dgm:pt>
    <dgm:pt modelId="{8E780B63-5782-49A2-83D9-1F6D63AB0123}" type="sibTrans" cxnId="{A939CFEA-6F69-4402-95F6-3C07890F6C30}">
      <dgm:prSet/>
      <dgm:spPr/>
      <dgm:t>
        <a:bodyPr/>
        <a:lstStyle/>
        <a:p>
          <a:endParaRPr lang="fi-FI"/>
        </a:p>
      </dgm:t>
    </dgm:pt>
    <dgm:pt modelId="{077CE008-1D34-4221-8B03-9C6F3025E428}" type="pres">
      <dgm:prSet presAssocID="{56FB536F-C021-4522-9AE2-42BAAD6B94D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F0B49709-3C69-4E6B-AC97-525AB8BBC59A}" type="pres">
      <dgm:prSet presAssocID="{56FB536F-C021-4522-9AE2-42BAAD6B94D8}" presName="cycle" presStyleCnt="0"/>
      <dgm:spPr/>
    </dgm:pt>
    <dgm:pt modelId="{BBBCDB29-25C4-43BA-AE42-EFB686F2FB86}" type="pres">
      <dgm:prSet presAssocID="{ADB7EA5F-440B-4379-8E5E-92D4525F217A}" presName="nodeFirstNode" presStyleLbl="node1" presStyleIdx="0" presStyleCnt="7" custScaleX="142634" custScaleY="139285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F44438D-B110-4A79-BBBB-9033D5E93029}" type="pres">
      <dgm:prSet presAssocID="{CE3A8C5C-EFCC-477B-89CB-8FDF33B31044}" presName="sibTransFirstNode" presStyleLbl="bgShp" presStyleIdx="0" presStyleCnt="1"/>
      <dgm:spPr/>
      <dgm:t>
        <a:bodyPr/>
        <a:lstStyle/>
        <a:p>
          <a:endParaRPr lang="fi-FI"/>
        </a:p>
      </dgm:t>
    </dgm:pt>
    <dgm:pt modelId="{3F77E90B-15B3-46C0-9419-07074303793E}" type="pres">
      <dgm:prSet presAssocID="{EF5D3140-85C0-4329-A384-126D39225E59}" presName="nodeFollowingNodes" presStyleLbl="node1" presStyleIdx="1" presStyleCnt="7" custScaleX="142634" custScaleY="124002" custRadScaleRad="125579" custRadScaleInc="3584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05156B7A-C4B1-4F98-AB1D-F25FF13B4519}" type="pres">
      <dgm:prSet presAssocID="{997ED732-BC5A-4730-8763-C747AF08210E}" presName="nodeFollowingNodes" presStyleLbl="node1" presStyleIdx="2" presStyleCnt="7" custScaleX="142634" custScaleY="105259" custRadScaleRad="118344" custRadScaleInc="-3560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60B04575-0BFC-4286-87B2-0F968C01DB19}" type="pres">
      <dgm:prSet presAssocID="{2CF03F0C-DCD6-4034-99FD-60E247EA741A}" presName="nodeFollowingNodes" presStyleLbl="node1" presStyleIdx="3" presStyleCnt="7" custScaleX="157237" custScaleY="110097" custRadScaleRad="109468" custRadScaleInc="-23001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D873787-3292-4766-891A-AAC8E67B1102}" type="pres">
      <dgm:prSet presAssocID="{CBEC178D-2176-4F40-A27B-F04600E94F19}" presName="nodeFollowingNodes" presStyleLbl="node1" presStyleIdx="4" presStyleCnt="7" custScaleX="142634" custScaleY="109820" custRadScaleRad="108605" custRadScaleInc="21500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6F495E42-6492-4EA3-9545-4901DA5D717D}" type="pres">
      <dgm:prSet presAssocID="{9E560825-E0C7-4EF6-9EA7-97DE14BD754F}" presName="nodeFollowingNodes" presStyleLbl="node1" presStyleIdx="5" presStyleCnt="7" custScaleX="142634" custScaleY="119688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B7ED1DD9-4EC5-4D7D-BF02-7E0DBC449990}" type="pres">
      <dgm:prSet presAssocID="{9581C504-60F0-4F80-A23A-A0FA8A25AECE}" presName="nodeFollowingNodes" presStyleLbl="node1" presStyleIdx="6" presStyleCnt="7" custScaleX="142634" custScaleY="115083" custRadScaleRad="106779" custRadScaleInc="-2477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AE7FFAFA-FE6B-4148-A670-C3B10C4D2DA9}" srcId="{56FB536F-C021-4522-9AE2-42BAAD6B94D8}" destId="{9E560825-E0C7-4EF6-9EA7-97DE14BD754F}" srcOrd="5" destOrd="0" parTransId="{E1164114-1841-45BA-A13B-B7981469EF58}" sibTransId="{86BF702B-7D60-4BEC-86BD-651ACDDA6394}"/>
    <dgm:cxn modelId="{758D5545-A15E-47C1-B219-C354FC222C25}" srcId="{56FB536F-C021-4522-9AE2-42BAAD6B94D8}" destId="{2CF03F0C-DCD6-4034-99FD-60E247EA741A}" srcOrd="3" destOrd="0" parTransId="{CA31A706-DA04-4AD9-AFF0-09593BBC4AF3}" sibTransId="{E2F19EFE-A88A-49F4-B750-0D1E962233D4}"/>
    <dgm:cxn modelId="{F472D71E-4FF6-4225-9D4D-BC922EAA64D2}" type="presOf" srcId="{EF5D3140-85C0-4329-A384-126D39225E59}" destId="{3F77E90B-15B3-46C0-9419-07074303793E}" srcOrd="0" destOrd="0" presId="urn:microsoft.com/office/officeart/2005/8/layout/cycle3"/>
    <dgm:cxn modelId="{3023F197-8528-4F9F-A2D4-F13C6EBA04CC}" type="presOf" srcId="{CE3A8C5C-EFCC-477B-89CB-8FDF33B31044}" destId="{AF44438D-B110-4A79-BBBB-9033D5E93029}" srcOrd="0" destOrd="0" presId="urn:microsoft.com/office/officeart/2005/8/layout/cycle3"/>
    <dgm:cxn modelId="{A565D8A2-B8BC-4499-9F5F-BEDCFF3E1423}" type="presOf" srcId="{9581C504-60F0-4F80-A23A-A0FA8A25AECE}" destId="{B7ED1DD9-4EC5-4D7D-BF02-7E0DBC449990}" srcOrd="0" destOrd="0" presId="urn:microsoft.com/office/officeart/2005/8/layout/cycle3"/>
    <dgm:cxn modelId="{A782D1D8-7343-44C7-8C11-30F19C8837AA}" srcId="{56FB536F-C021-4522-9AE2-42BAAD6B94D8}" destId="{EF5D3140-85C0-4329-A384-126D39225E59}" srcOrd="1" destOrd="0" parTransId="{F9825630-5B45-490F-95E2-E6ABBE411BAF}" sibTransId="{D0C457D1-71D3-4556-A6B5-6BE84C4B4456}"/>
    <dgm:cxn modelId="{6BCE3222-5324-4BFE-98CE-917651F546A9}" type="presOf" srcId="{CBEC178D-2176-4F40-A27B-F04600E94F19}" destId="{7D873787-3292-4766-891A-AAC8E67B1102}" srcOrd="0" destOrd="0" presId="urn:microsoft.com/office/officeart/2005/8/layout/cycle3"/>
    <dgm:cxn modelId="{9959D566-E0AC-49E6-B091-0A5141024493}" type="presOf" srcId="{2CF03F0C-DCD6-4034-99FD-60E247EA741A}" destId="{60B04575-0BFC-4286-87B2-0F968C01DB19}" srcOrd="0" destOrd="0" presId="urn:microsoft.com/office/officeart/2005/8/layout/cycle3"/>
    <dgm:cxn modelId="{0E5CE39C-E553-4F3F-9F88-62672729EB17}" type="presOf" srcId="{ADB7EA5F-440B-4379-8E5E-92D4525F217A}" destId="{BBBCDB29-25C4-43BA-AE42-EFB686F2FB86}" srcOrd="0" destOrd="0" presId="urn:microsoft.com/office/officeart/2005/8/layout/cycle3"/>
    <dgm:cxn modelId="{4EB43934-FB74-46C4-AB68-ED9967D2AD75}" type="presOf" srcId="{9E560825-E0C7-4EF6-9EA7-97DE14BD754F}" destId="{6F495E42-6492-4EA3-9545-4901DA5D717D}" srcOrd="0" destOrd="0" presId="urn:microsoft.com/office/officeart/2005/8/layout/cycle3"/>
    <dgm:cxn modelId="{AC9EE562-569D-4001-8C2A-DFF3554E7E84}" type="presOf" srcId="{997ED732-BC5A-4730-8763-C747AF08210E}" destId="{05156B7A-C4B1-4F98-AB1D-F25FF13B4519}" srcOrd="0" destOrd="0" presId="urn:microsoft.com/office/officeart/2005/8/layout/cycle3"/>
    <dgm:cxn modelId="{AEB88834-2377-441B-9EA0-0CC4D7D21851}" srcId="{56FB536F-C021-4522-9AE2-42BAAD6B94D8}" destId="{CBEC178D-2176-4F40-A27B-F04600E94F19}" srcOrd="4" destOrd="0" parTransId="{058C83F8-782E-4EFD-A196-F196B892F022}" sibTransId="{0EDBB1A7-A83B-4681-9CD2-9D0D99BCACF7}"/>
    <dgm:cxn modelId="{A939CFEA-6F69-4402-95F6-3C07890F6C30}" srcId="{56FB536F-C021-4522-9AE2-42BAAD6B94D8}" destId="{9581C504-60F0-4F80-A23A-A0FA8A25AECE}" srcOrd="6" destOrd="0" parTransId="{AEF46525-1AD7-4E50-92AD-AF3CE0E8A67A}" sibTransId="{8E780B63-5782-49A2-83D9-1F6D63AB0123}"/>
    <dgm:cxn modelId="{1BBA4DA2-0228-4F5E-AAC1-6E8BC9045E0C}" srcId="{56FB536F-C021-4522-9AE2-42BAAD6B94D8}" destId="{997ED732-BC5A-4730-8763-C747AF08210E}" srcOrd="2" destOrd="0" parTransId="{62024FC0-D082-432F-A8BD-475F0E43BBDC}" sibTransId="{7D05513A-217A-4060-874F-46512A57D231}"/>
    <dgm:cxn modelId="{20D98888-3E43-4549-9867-69D36EBB03F5}" srcId="{56FB536F-C021-4522-9AE2-42BAAD6B94D8}" destId="{ADB7EA5F-440B-4379-8E5E-92D4525F217A}" srcOrd="0" destOrd="0" parTransId="{4A4203EC-9A23-45E4-A0EC-B1EF48CA2FAF}" sibTransId="{CE3A8C5C-EFCC-477B-89CB-8FDF33B31044}"/>
    <dgm:cxn modelId="{C57B27AF-D8C0-48E4-A153-18777BA0C410}" type="presOf" srcId="{56FB536F-C021-4522-9AE2-42BAAD6B94D8}" destId="{077CE008-1D34-4221-8B03-9C6F3025E428}" srcOrd="0" destOrd="0" presId="urn:microsoft.com/office/officeart/2005/8/layout/cycle3"/>
    <dgm:cxn modelId="{51494740-A4CD-4A6F-B9CD-58F0417835EF}" type="presParOf" srcId="{077CE008-1D34-4221-8B03-9C6F3025E428}" destId="{F0B49709-3C69-4E6B-AC97-525AB8BBC59A}" srcOrd="0" destOrd="0" presId="urn:microsoft.com/office/officeart/2005/8/layout/cycle3"/>
    <dgm:cxn modelId="{AC2D9039-4B01-4B40-8C2D-2CE54FDE9E0A}" type="presParOf" srcId="{F0B49709-3C69-4E6B-AC97-525AB8BBC59A}" destId="{BBBCDB29-25C4-43BA-AE42-EFB686F2FB86}" srcOrd="0" destOrd="0" presId="urn:microsoft.com/office/officeart/2005/8/layout/cycle3"/>
    <dgm:cxn modelId="{87675776-D951-4C87-A817-6A538B6E7D6E}" type="presParOf" srcId="{F0B49709-3C69-4E6B-AC97-525AB8BBC59A}" destId="{AF44438D-B110-4A79-BBBB-9033D5E93029}" srcOrd="1" destOrd="0" presId="urn:microsoft.com/office/officeart/2005/8/layout/cycle3"/>
    <dgm:cxn modelId="{274B343B-0428-431A-8D6D-4E6C87271107}" type="presParOf" srcId="{F0B49709-3C69-4E6B-AC97-525AB8BBC59A}" destId="{3F77E90B-15B3-46C0-9419-07074303793E}" srcOrd="2" destOrd="0" presId="urn:microsoft.com/office/officeart/2005/8/layout/cycle3"/>
    <dgm:cxn modelId="{29C71AC5-9ADE-496B-936E-6B5C0D6764FF}" type="presParOf" srcId="{F0B49709-3C69-4E6B-AC97-525AB8BBC59A}" destId="{05156B7A-C4B1-4F98-AB1D-F25FF13B4519}" srcOrd="3" destOrd="0" presId="urn:microsoft.com/office/officeart/2005/8/layout/cycle3"/>
    <dgm:cxn modelId="{E07C3AD2-08CF-48C1-9680-6B6508291D07}" type="presParOf" srcId="{F0B49709-3C69-4E6B-AC97-525AB8BBC59A}" destId="{60B04575-0BFC-4286-87B2-0F968C01DB19}" srcOrd="4" destOrd="0" presId="urn:microsoft.com/office/officeart/2005/8/layout/cycle3"/>
    <dgm:cxn modelId="{F7F41F2A-2BA2-4AD5-B549-3A9AB2C55328}" type="presParOf" srcId="{F0B49709-3C69-4E6B-AC97-525AB8BBC59A}" destId="{7D873787-3292-4766-891A-AAC8E67B1102}" srcOrd="5" destOrd="0" presId="urn:microsoft.com/office/officeart/2005/8/layout/cycle3"/>
    <dgm:cxn modelId="{EE8EE48D-490C-407C-950F-38AADD86F1E0}" type="presParOf" srcId="{F0B49709-3C69-4E6B-AC97-525AB8BBC59A}" destId="{6F495E42-6492-4EA3-9545-4901DA5D717D}" srcOrd="6" destOrd="0" presId="urn:microsoft.com/office/officeart/2005/8/layout/cycle3"/>
    <dgm:cxn modelId="{A8D92030-7F02-4AD7-AA52-44DC08F745E4}" type="presParOf" srcId="{F0B49709-3C69-4E6B-AC97-525AB8BBC59A}" destId="{B7ED1DD9-4EC5-4D7D-BF02-7E0DBC449990}" srcOrd="7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AE82EC-29A9-442D-86BA-C178D15853E9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60743646-7B12-400E-9660-ACAE65D79884}">
      <dgm:prSet phldrT="[Teksti]"/>
      <dgm:spPr/>
      <dgm:t>
        <a:bodyPr/>
        <a:lstStyle/>
        <a:p>
          <a:r>
            <a:rPr lang="fi-FI" b="1" dirty="0"/>
            <a:t>Maakuntavaalit 28.10.2018</a:t>
          </a:r>
        </a:p>
      </dgm:t>
    </dgm:pt>
    <dgm:pt modelId="{CC502E3F-D78D-4545-A89A-30BC0D955167}" type="parTrans" cxnId="{DA068C04-F6AC-43D4-8620-2827C9E1301D}">
      <dgm:prSet/>
      <dgm:spPr/>
      <dgm:t>
        <a:bodyPr/>
        <a:lstStyle/>
        <a:p>
          <a:endParaRPr lang="fi-FI"/>
        </a:p>
      </dgm:t>
    </dgm:pt>
    <dgm:pt modelId="{9F01D600-AFD7-4064-BE9C-5387DEAF70EC}" type="sibTrans" cxnId="{DA068C04-F6AC-43D4-8620-2827C9E1301D}">
      <dgm:prSet/>
      <dgm:spPr/>
      <dgm:t>
        <a:bodyPr/>
        <a:lstStyle/>
        <a:p>
          <a:endParaRPr lang="fi-FI"/>
        </a:p>
      </dgm:t>
    </dgm:pt>
    <dgm:pt modelId="{E3B39844-34D7-41A0-B7D7-1FCFAD8F5F7D}">
      <dgm:prSet phldrT="[Teksti]"/>
      <dgm:spPr/>
      <dgm:t>
        <a:bodyPr/>
        <a:lstStyle/>
        <a:p>
          <a:r>
            <a:rPr lang="fi-FI" b="1" dirty="0"/>
            <a:t>Ensimmäinen valtuusto aloittaa 1.1.2019</a:t>
          </a:r>
        </a:p>
      </dgm:t>
    </dgm:pt>
    <dgm:pt modelId="{86D6713E-7542-42B3-BBDD-580ACB24EA6F}" type="parTrans" cxnId="{2DDF7498-D216-4B56-B8B4-BA268DBB0055}">
      <dgm:prSet/>
      <dgm:spPr/>
      <dgm:t>
        <a:bodyPr/>
        <a:lstStyle/>
        <a:p>
          <a:endParaRPr lang="fi-FI"/>
        </a:p>
      </dgm:t>
    </dgm:pt>
    <dgm:pt modelId="{F4A5A0B2-48FB-4DFF-869F-FEE01F9C0DBA}" type="sibTrans" cxnId="{2DDF7498-D216-4B56-B8B4-BA268DBB0055}">
      <dgm:prSet/>
      <dgm:spPr/>
      <dgm:t>
        <a:bodyPr/>
        <a:lstStyle/>
        <a:p>
          <a:endParaRPr lang="fi-FI"/>
        </a:p>
      </dgm:t>
    </dgm:pt>
    <dgm:pt modelId="{FE5493D8-AC04-4563-866D-D97FC1F979EE}">
      <dgm:prSet phldrT="[Teksti]"/>
      <dgm:spPr/>
      <dgm:t>
        <a:bodyPr/>
        <a:lstStyle/>
        <a:p>
          <a:r>
            <a:rPr lang="fi-FI" b="1" dirty="0"/>
            <a:t>Toiset maakuntavaalit 4/2021</a:t>
          </a:r>
        </a:p>
      </dgm:t>
    </dgm:pt>
    <dgm:pt modelId="{8D4DFB3C-A9E9-43BC-817F-85CE8F63374A}" type="parTrans" cxnId="{D8F4BD33-6F73-4DE1-8313-BA37211A75DA}">
      <dgm:prSet/>
      <dgm:spPr/>
      <dgm:t>
        <a:bodyPr/>
        <a:lstStyle/>
        <a:p>
          <a:endParaRPr lang="fi-FI"/>
        </a:p>
      </dgm:t>
    </dgm:pt>
    <dgm:pt modelId="{918ADD20-187F-4F0A-A0B4-64133059E955}" type="sibTrans" cxnId="{D8F4BD33-6F73-4DE1-8313-BA37211A75DA}">
      <dgm:prSet/>
      <dgm:spPr/>
      <dgm:t>
        <a:bodyPr/>
        <a:lstStyle/>
        <a:p>
          <a:endParaRPr lang="fi-FI"/>
        </a:p>
      </dgm:t>
    </dgm:pt>
    <dgm:pt modelId="{7BC05816-0C32-469A-801C-858636383022}">
      <dgm:prSet phldrT="[Teksti]"/>
      <dgm:spPr/>
      <dgm:t>
        <a:bodyPr/>
        <a:lstStyle/>
        <a:p>
          <a:r>
            <a:rPr lang="fi-FI" b="1" dirty="0"/>
            <a:t>Toinen valtuusto aloittaa 1.6.2021</a:t>
          </a:r>
        </a:p>
      </dgm:t>
    </dgm:pt>
    <dgm:pt modelId="{0E8D387D-86D5-409B-86D5-8DF11CB106F9}" type="parTrans" cxnId="{470E2EAC-CD14-4C3A-9A32-9CBA6EC94038}">
      <dgm:prSet/>
      <dgm:spPr/>
      <dgm:t>
        <a:bodyPr/>
        <a:lstStyle/>
        <a:p>
          <a:endParaRPr lang="fi-FI"/>
        </a:p>
      </dgm:t>
    </dgm:pt>
    <dgm:pt modelId="{A972D64B-E7CC-41B5-B7D3-36F7AB2DFA94}" type="sibTrans" cxnId="{470E2EAC-CD14-4C3A-9A32-9CBA6EC94038}">
      <dgm:prSet/>
      <dgm:spPr/>
      <dgm:t>
        <a:bodyPr/>
        <a:lstStyle/>
        <a:p>
          <a:endParaRPr lang="fi-FI"/>
        </a:p>
      </dgm:t>
    </dgm:pt>
    <dgm:pt modelId="{8BDD217D-D613-4959-A035-49EF87BFCDAE}">
      <dgm:prSet phldrT="[Teksti]"/>
      <dgm:spPr/>
      <dgm:t>
        <a:bodyPr/>
        <a:lstStyle/>
        <a:p>
          <a:r>
            <a:rPr lang="fi-FI" b="1" dirty="0"/>
            <a:t>Kolmannet maakuntavaalit 4/2025</a:t>
          </a:r>
        </a:p>
      </dgm:t>
    </dgm:pt>
    <dgm:pt modelId="{B3CAA408-2964-4F3E-92F9-3340A2865DA7}" type="parTrans" cxnId="{833E3880-74F1-45BC-8CBD-01D863FECF40}">
      <dgm:prSet/>
      <dgm:spPr/>
      <dgm:t>
        <a:bodyPr/>
        <a:lstStyle/>
        <a:p>
          <a:endParaRPr lang="fi-FI"/>
        </a:p>
      </dgm:t>
    </dgm:pt>
    <dgm:pt modelId="{4391C4FF-BA77-4B31-9E7B-4BAC7710F239}" type="sibTrans" cxnId="{833E3880-74F1-45BC-8CBD-01D863FECF40}">
      <dgm:prSet/>
      <dgm:spPr/>
      <dgm:t>
        <a:bodyPr/>
        <a:lstStyle/>
        <a:p>
          <a:endParaRPr lang="fi-FI"/>
        </a:p>
      </dgm:t>
    </dgm:pt>
    <dgm:pt modelId="{4C453831-FAE9-43E1-A8C5-3C0E333A4A06}">
      <dgm:prSet phldrT="[Teksti]"/>
      <dgm:spPr/>
      <dgm:t>
        <a:bodyPr/>
        <a:lstStyle/>
        <a:p>
          <a:r>
            <a:rPr lang="fi-FI" b="1" dirty="0"/>
            <a:t>Kolmas valtuusto aloittaa 1.6.2025</a:t>
          </a:r>
        </a:p>
      </dgm:t>
    </dgm:pt>
    <dgm:pt modelId="{700AEE7D-61BE-43FC-B0D2-60E101C70014}" type="parTrans" cxnId="{E1C09047-3E2E-4E64-9321-C597D6B374FC}">
      <dgm:prSet/>
      <dgm:spPr/>
      <dgm:t>
        <a:bodyPr/>
        <a:lstStyle/>
        <a:p>
          <a:endParaRPr lang="fi-FI"/>
        </a:p>
      </dgm:t>
    </dgm:pt>
    <dgm:pt modelId="{5E111453-0D38-4F6D-842F-857377CAC08D}" type="sibTrans" cxnId="{E1C09047-3E2E-4E64-9321-C597D6B374FC}">
      <dgm:prSet/>
      <dgm:spPr/>
      <dgm:t>
        <a:bodyPr/>
        <a:lstStyle/>
        <a:p>
          <a:endParaRPr lang="fi-FI"/>
        </a:p>
      </dgm:t>
    </dgm:pt>
    <dgm:pt modelId="{91BD01A5-1EC0-4C05-90DF-0759AAF92337}" type="pres">
      <dgm:prSet presAssocID="{6AAE82EC-29A9-442D-86BA-C178D15853E9}" presName="Name0" presStyleCnt="0">
        <dgm:presLayoutVars>
          <dgm:dir/>
          <dgm:resizeHandles val="exact"/>
        </dgm:presLayoutVars>
      </dgm:prSet>
      <dgm:spPr/>
    </dgm:pt>
    <dgm:pt modelId="{A9951523-A0B9-456F-8809-D4E28FB1DC80}" type="pres">
      <dgm:prSet presAssocID="{6AAE82EC-29A9-442D-86BA-C178D15853E9}" presName="arrow" presStyleLbl="bgShp" presStyleIdx="0" presStyleCnt="1" custLinFactNeighborX="-4193" custLinFactNeighborY="1164"/>
      <dgm:spPr>
        <a:gradFill flip="none" rotWithShape="1">
          <a:gsLst>
            <a:gs pos="0">
              <a:schemeClr val="accent1">
                <a:lumMod val="7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</dgm:pt>
    <dgm:pt modelId="{B6B1A6EF-8F6B-44BE-8636-E15E2A36183E}" type="pres">
      <dgm:prSet presAssocID="{6AAE82EC-29A9-442D-86BA-C178D15853E9}" presName="points" presStyleCnt="0"/>
      <dgm:spPr/>
    </dgm:pt>
    <dgm:pt modelId="{B7138EA3-1DE5-4344-AFD8-BDC0E926BA0D}" type="pres">
      <dgm:prSet presAssocID="{60743646-7B12-400E-9660-ACAE65D79884}" presName="compositeA" presStyleCnt="0"/>
      <dgm:spPr/>
    </dgm:pt>
    <dgm:pt modelId="{A6405720-581F-401F-934C-D7B2FD6DDF8C}" type="pres">
      <dgm:prSet presAssocID="{60743646-7B12-400E-9660-ACAE65D79884}" presName="textA" presStyleLbl="revTx" presStyleIdx="0" presStyleCnt="6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0F121E6-072A-4935-8256-2E540366FB5F}" type="pres">
      <dgm:prSet presAssocID="{60743646-7B12-400E-9660-ACAE65D79884}" presName="circleA" presStyleLbl="node1" presStyleIdx="0" presStyleCnt="6" custScaleX="63633" custScaleY="63633"/>
      <dgm:spPr>
        <a:solidFill>
          <a:srgbClr val="92C849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79F55DE3-FF55-427F-B0B3-6862409E0141}" type="pres">
      <dgm:prSet presAssocID="{60743646-7B12-400E-9660-ACAE65D79884}" presName="spaceA" presStyleCnt="0"/>
      <dgm:spPr/>
    </dgm:pt>
    <dgm:pt modelId="{D8D5B898-DBF4-4FDC-A38A-CC9922A18B2F}" type="pres">
      <dgm:prSet presAssocID="{9F01D600-AFD7-4064-BE9C-5387DEAF70EC}" presName="space" presStyleCnt="0"/>
      <dgm:spPr/>
    </dgm:pt>
    <dgm:pt modelId="{06188F4B-82C8-4E17-9885-28A0E71897CA}" type="pres">
      <dgm:prSet presAssocID="{E3B39844-34D7-41A0-B7D7-1FCFAD8F5F7D}" presName="compositeB" presStyleCnt="0"/>
      <dgm:spPr/>
    </dgm:pt>
    <dgm:pt modelId="{D985420D-CB39-45EF-80FD-0491131A38A4}" type="pres">
      <dgm:prSet presAssocID="{E3B39844-34D7-41A0-B7D7-1FCFAD8F5F7D}" presName="textB" presStyleLbl="revTx" presStyleIdx="1" presStyleCnt="6" custLinFactY="-20373" custLinFactNeighborX="-45950" custLinFactNeighborY="-100000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D2DE832D-A5AF-43D6-8D43-4E6087922A29}" type="pres">
      <dgm:prSet presAssocID="{E3B39844-34D7-41A0-B7D7-1FCFAD8F5F7D}" presName="circleB" presStyleLbl="node1" presStyleIdx="1" presStyleCnt="6" custLinFactX="-21795" custLinFactNeighborX="-100000" custLinFactNeighborY="1609"/>
      <dgm:spPr>
        <a:solidFill>
          <a:srgbClr val="92C849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6EB7D26B-ABDA-43F7-BB8C-65004D08D1B6}" type="pres">
      <dgm:prSet presAssocID="{E3B39844-34D7-41A0-B7D7-1FCFAD8F5F7D}" presName="spaceB" presStyleCnt="0"/>
      <dgm:spPr/>
    </dgm:pt>
    <dgm:pt modelId="{87F1D0F5-B687-4CA7-B745-B95B77D45BEC}" type="pres">
      <dgm:prSet presAssocID="{F4A5A0B2-48FB-4DFF-869F-FEE01F9C0DBA}" presName="space" presStyleCnt="0"/>
      <dgm:spPr/>
    </dgm:pt>
    <dgm:pt modelId="{47D666A5-3BDA-4D3D-B021-52CB4F00FFE7}" type="pres">
      <dgm:prSet presAssocID="{FE5493D8-AC04-4563-866D-D97FC1F979EE}" presName="compositeA" presStyleCnt="0"/>
      <dgm:spPr/>
    </dgm:pt>
    <dgm:pt modelId="{608FF7DF-D14B-4627-92CC-B2DF4B4E3393}" type="pres">
      <dgm:prSet presAssocID="{FE5493D8-AC04-4563-866D-D97FC1F979EE}" presName="textA" presStyleLbl="revTx" presStyleIdx="2" presStyleCnt="6" custLinFactNeighborX="-6952" custLinFactNeighborY="-497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C429511-A2C5-4C29-A56A-179532C45100}" type="pres">
      <dgm:prSet presAssocID="{FE5493D8-AC04-4563-866D-D97FC1F979EE}" presName="circleA" presStyleLbl="node1" presStyleIdx="2" presStyleCnt="6" custScaleX="63633" custScaleY="63633" custLinFactNeighborX="6585" custLinFactNeighborY="-13270"/>
      <dgm:spPr>
        <a:solidFill>
          <a:srgbClr val="92C849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2F7E43D8-F9E4-4282-95FE-6CA0D1CAC33C}" type="pres">
      <dgm:prSet presAssocID="{FE5493D8-AC04-4563-866D-D97FC1F979EE}" presName="spaceA" presStyleCnt="0"/>
      <dgm:spPr/>
    </dgm:pt>
    <dgm:pt modelId="{52961463-0FF4-4B46-B0D0-34EFC17C7314}" type="pres">
      <dgm:prSet presAssocID="{918ADD20-187F-4F0A-A0B4-64133059E955}" presName="space" presStyleCnt="0"/>
      <dgm:spPr/>
    </dgm:pt>
    <dgm:pt modelId="{DA97E2F8-31BD-4987-A069-EC8FB399B75C}" type="pres">
      <dgm:prSet presAssocID="{7BC05816-0C32-469A-801C-858636383022}" presName="compositeB" presStyleCnt="0"/>
      <dgm:spPr/>
    </dgm:pt>
    <dgm:pt modelId="{A4B9688A-C883-4E1C-B7B2-B9428AA47CD8}" type="pres">
      <dgm:prSet presAssocID="{7BC05816-0C32-469A-801C-858636383022}" presName="textB" presStyleLbl="revTx" presStyleIdx="3" presStyleCnt="6" custLinFactY="-17917" custLinFactNeighborX="-61289" custLinFactNeighborY="-100000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6D66CE4-408A-46E5-8AF4-C1362B0772DF}" type="pres">
      <dgm:prSet presAssocID="{7BC05816-0C32-469A-801C-858636383022}" presName="circleB" presStyleLbl="node1" presStyleIdx="3" presStyleCnt="6" custLinFactX="-72733" custLinFactNeighborX="-100000" custLinFactNeighborY="-1105"/>
      <dgm:spPr>
        <a:solidFill>
          <a:srgbClr val="92C849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B465450A-FE2E-44FA-AF8E-12032F2853D0}" type="pres">
      <dgm:prSet presAssocID="{7BC05816-0C32-469A-801C-858636383022}" presName="spaceB" presStyleCnt="0"/>
      <dgm:spPr/>
    </dgm:pt>
    <dgm:pt modelId="{7BBC67FB-8C5D-47BD-8E19-45F5358F6334}" type="pres">
      <dgm:prSet presAssocID="{A972D64B-E7CC-41B5-B7D3-36F7AB2DFA94}" presName="space" presStyleCnt="0"/>
      <dgm:spPr/>
    </dgm:pt>
    <dgm:pt modelId="{307F3692-0AF6-4EB0-8963-1635E993398E}" type="pres">
      <dgm:prSet presAssocID="{8BDD217D-D613-4959-A035-49EF87BFCDAE}" presName="compositeA" presStyleCnt="0"/>
      <dgm:spPr/>
    </dgm:pt>
    <dgm:pt modelId="{3FB4D399-9FC0-4A89-9F28-A090BB4CA184}" type="pres">
      <dgm:prSet presAssocID="{8BDD217D-D613-4959-A035-49EF87BFCDAE}" presName="textA" presStyleLbl="revTx" presStyleIdx="4" presStyleCnt="6" custLinFactNeighborX="63375" custLinFactNeighborY="105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86C42AF5-55C7-426C-B80A-B7B899AD9D71}" type="pres">
      <dgm:prSet presAssocID="{8BDD217D-D613-4959-A035-49EF87BFCDAE}" presName="circleA" presStyleLbl="node1" presStyleIdx="4" presStyleCnt="6" custScaleX="63633" custScaleY="63633" custLinFactX="77728" custLinFactNeighborX="100000" custLinFactNeighborY="-19835"/>
      <dgm:spPr>
        <a:solidFill>
          <a:srgbClr val="92C849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815F0CEE-D664-4CD8-B515-4CDF2B4AC9AC}" type="pres">
      <dgm:prSet presAssocID="{8BDD217D-D613-4959-A035-49EF87BFCDAE}" presName="spaceA" presStyleCnt="0"/>
      <dgm:spPr/>
    </dgm:pt>
    <dgm:pt modelId="{F9080CA6-24CF-4F99-B4CB-B4625C7504CB}" type="pres">
      <dgm:prSet presAssocID="{4391C4FF-BA77-4B31-9E7B-4BAC7710F239}" presName="space" presStyleCnt="0"/>
      <dgm:spPr/>
    </dgm:pt>
    <dgm:pt modelId="{C12D4F91-8710-4CBB-AABF-FBD4141AC952}" type="pres">
      <dgm:prSet presAssocID="{4C453831-FAE9-43E1-A8C5-3C0E333A4A06}" presName="compositeB" presStyleCnt="0"/>
      <dgm:spPr/>
    </dgm:pt>
    <dgm:pt modelId="{0C086E55-641C-446B-B75F-1C02CF377E0A}" type="pres">
      <dgm:prSet presAssocID="{4C453831-FAE9-43E1-A8C5-3C0E333A4A06}" presName="textB" presStyleLbl="revTx" presStyleIdx="5" presStyleCnt="6" custLinFactY="-16539" custLinFactNeighborX="20534" custLinFactNeighborY="-100000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C3DB0A77-676D-442F-9CB9-2E2C7E037AE7}" type="pres">
      <dgm:prSet presAssocID="{4C453831-FAE9-43E1-A8C5-3C0E333A4A06}" presName="circleB" presStyleLbl="node1" presStyleIdx="5" presStyleCnt="6" custLinFactNeighborX="41392" custLinFactNeighborY="-11200"/>
      <dgm:spPr>
        <a:solidFill>
          <a:srgbClr val="92C849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FE4113B8-1395-4201-B280-1CADAD2E358A}" type="pres">
      <dgm:prSet presAssocID="{4C453831-FAE9-43E1-A8C5-3C0E333A4A06}" presName="spaceB" presStyleCnt="0"/>
      <dgm:spPr/>
    </dgm:pt>
  </dgm:ptLst>
  <dgm:cxnLst>
    <dgm:cxn modelId="{E1C09047-3E2E-4E64-9321-C597D6B374FC}" srcId="{6AAE82EC-29A9-442D-86BA-C178D15853E9}" destId="{4C453831-FAE9-43E1-A8C5-3C0E333A4A06}" srcOrd="5" destOrd="0" parTransId="{700AEE7D-61BE-43FC-B0D2-60E101C70014}" sibTransId="{5E111453-0D38-4F6D-842F-857377CAC08D}"/>
    <dgm:cxn modelId="{DA1056A5-D206-4E3B-B78E-4CF9212BE3E2}" type="presOf" srcId="{6AAE82EC-29A9-442D-86BA-C178D15853E9}" destId="{91BD01A5-1EC0-4C05-90DF-0759AAF92337}" srcOrd="0" destOrd="0" presId="urn:microsoft.com/office/officeart/2005/8/layout/hProcess11"/>
    <dgm:cxn modelId="{DA068C04-F6AC-43D4-8620-2827C9E1301D}" srcId="{6AAE82EC-29A9-442D-86BA-C178D15853E9}" destId="{60743646-7B12-400E-9660-ACAE65D79884}" srcOrd="0" destOrd="0" parTransId="{CC502E3F-D78D-4545-A89A-30BC0D955167}" sibTransId="{9F01D600-AFD7-4064-BE9C-5387DEAF70EC}"/>
    <dgm:cxn modelId="{835EEC5A-BCD9-4B2A-8C58-4F28D4F5E158}" type="presOf" srcId="{7BC05816-0C32-469A-801C-858636383022}" destId="{A4B9688A-C883-4E1C-B7B2-B9428AA47CD8}" srcOrd="0" destOrd="0" presId="urn:microsoft.com/office/officeart/2005/8/layout/hProcess11"/>
    <dgm:cxn modelId="{9F258134-D597-4A27-A469-157A90700777}" type="presOf" srcId="{8BDD217D-D613-4959-A035-49EF87BFCDAE}" destId="{3FB4D399-9FC0-4A89-9F28-A090BB4CA184}" srcOrd="0" destOrd="0" presId="urn:microsoft.com/office/officeart/2005/8/layout/hProcess11"/>
    <dgm:cxn modelId="{833E3880-74F1-45BC-8CBD-01D863FECF40}" srcId="{6AAE82EC-29A9-442D-86BA-C178D15853E9}" destId="{8BDD217D-D613-4959-A035-49EF87BFCDAE}" srcOrd="4" destOrd="0" parTransId="{B3CAA408-2964-4F3E-92F9-3340A2865DA7}" sibTransId="{4391C4FF-BA77-4B31-9E7B-4BAC7710F239}"/>
    <dgm:cxn modelId="{F7897F8B-76ED-4918-8423-9CA6325B4265}" type="presOf" srcId="{FE5493D8-AC04-4563-866D-D97FC1F979EE}" destId="{608FF7DF-D14B-4627-92CC-B2DF4B4E3393}" srcOrd="0" destOrd="0" presId="urn:microsoft.com/office/officeart/2005/8/layout/hProcess11"/>
    <dgm:cxn modelId="{9EE85813-26EE-4F4D-A340-69FFEF3B4E8A}" type="presOf" srcId="{60743646-7B12-400E-9660-ACAE65D79884}" destId="{A6405720-581F-401F-934C-D7B2FD6DDF8C}" srcOrd="0" destOrd="0" presId="urn:microsoft.com/office/officeart/2005/8/layout/hProcess11"/>
    <dgm:cxn modelId="{3F8C1873-CBF7-4BE9-96A6-80E4E42F8F2E}" type="presOf" srcId="{E3B39844-34D7-41A0-B7D7-1FCFAD8F5F7D}" destId="{D985420D-CB39-45EF-80FD-0491131A38A4}" srcOrd="0" destOrd="0" presId="urn:microsoft.com/office/officeart/2005/8/layout/hProcess11"/>
    <dgm:cxn modelId="{2DDF7498-D216-4B56-B8B4-BA268DBB0055}" srcId="{6AAE82EC-29A9-442D-86BA-C178D15853E9}" destId="{E3B39844-34D7-41A0-B7D7-1FCFAD8F5F7D}" srcOrd="1" destOrd="0" parTransId="{86D6713E-7542-42B3-BBDD-580ACB24EA6F}" sibTransId="{F4A5A0B2-48FB-4DFF-869F-FEE01F9C0DBA}"/>
    <dgm:cxn modelId="{3D43DDA5-87A4-4EEE-A07A-B4B399E41D16}" type="presOf" srcId="{4C453831-FAE9-43E1-A8C5-3C0E333A4A06}" destId="{0C086E55-641C-446B-B75F-1C02CF377E0A}" srcOrd="0" destOrd="0" presId="urn:microsoft.com/office/officeart/2005/8/layout/hProcess11"/>
    <dgm:cxn modelId="{470E2EAC-CD14-4C3A-9A32-9CBA6EC94038}" srcId="{6AAE82EC-29A9-442D-86BA-C178D15853E9}" destId="{7BC05816-0C32-469A-801C-858636383022}" srcOrd="3" destOrd="0" parTransId="{0E8D387D-86D5-409B-86D5-8DF11CB106F9}" sibTransId="{A972D64B-E7CC-41B5-B7D3-36F7AB2DFA94}"/>
    <dgm:cxn modelId="{D8F4BD33-6F73-4DE1-8313-BA37211A75DA}" srcId="{6AAE82EC-29A9-442D-86BA-C178D15853E9}" destId="{FE5493D8-AC04-4563-866D-D97FC1F979EE}" srcOrd="2" destOrd="0" parTransId="{8D4DFB3C-A9E9-43BC-817F-85CE8F63374A}" sibTransId="{918ADD20-187F-4F0A-A0B4-64133059E955}"/>
    <dgm:cxn modelId="{9DBFB786-590D-4729-9B39-C782D35E85DE}" type="presParOf" srcId="{91BD01A5-1EC0-4C05-90DF-0759AAF92337}" destId="{A9951523-A0B9-456F-8809-D4E28FB1DC80}" srcOrd="0" destOrd="0" presId="urn:microsoft.com/office/officeart/2005/8/layout/hProcess11"/>
    <dgm:cxn modelId="{516FAE22-8080-40FA-80D1-365825FDD145}" type="presParOf" srcId="{91BD01A5-1EC0-4C05-90DF-0759AAF92337}" destId="{B6B1A6EF-8F6B-44BE-8636-E15E2A36183E}" srcOrd="1" destOrd="0" presId="urn:microsoft.com/office/officeart/2005/8/layout/hProcess11"/>
    <dgm:cxn modelId="{7F44D2CA-4DD0-4C13-AD08-28016496E8A8}" type="presParOf" srcId="{B6B1A6EF-8F6B-44BE-8636-E15E2A36183E}" destId="{B7138EA3-1DE5-4344-AFD8-BDC0E926BA0D}" srcOrd="0" destOrd="0" presId="urn:microsoft.com/office/officeart/2005/8/layout/hProcess11"/>
    <dgm:cxn modelId="{3F9F1C00-92FE-4A86-9BD5-56C122ACE3C5}" type="presParOf" srcId="{B7138EA3-1DE5-4344-AFD8-BDC0E926BA0D}" destId="{A6405720-581F-401F-934C-D7B2FD6DDF8C}" srcOrd="0" destOrd="0" presId="urn:microsoft.com/office/officeart/2005/8/layout/hProcess11"/>
    <dgm:cxn modelId="{28EB2E94-CD0A-4A99-9016-C2B9E5DE4194}" type="presParOf" srcId="{B7138EA3-1DE5-4344-AFD8-BDC0E926BA0D}" destId="{C0F121E6-072A-4935-8256-2E540366FB5F}" srcOrd="1" destOrd="0" presId="urn:microsoft.com/office/officeart/2005/8/layout/hProcess11"/>
    <dgm:cxn modelId="{3387D69F-315B-4BEC-9C0C-E0B0C1912ADC}" type="presParOf" srcId="{B7138EA3-1DE5-4344-AFD8-BDC0E926BA0D}" destId="{79F55DE3-FF55-427F-B0B3-6862409E0141}" srcOrd="2" destOrd="0" presId="urn:microsoft.com/office/officeart/2005/8/layout/hProcess11"/>
    <dgm:cxn modelId="{7C832028-2FA9-4B38-AC7B-B47FD502B487}" type="presParOf" srcId="{B6B1A6EF-8F6B-44BE-8636-E15E2A36183E}" destId="{D8D5B898-DBF4-4FDC-A38A-CC9922A18B2F}" srcOrd="1" destOrd="0" presId="urn:microsoft.com/office/officeart/2005/8/layout/hProcess11"/>
    <dgm:cxn modelId="{E68FEEFD-3189-412A-A11A-F8874E270FB4}" type="presParOf" srcId="{B6B1A6EF-8F6B-44BE-8636-E15E2A36183E}" destId="{06188F4B-82C8-4E17-9885-28A0E71897CA}" srcOrd="2" destOrd="0" presId="urn:microsoft.com/office/officeart/2005/8/layout/hProcess11"/>
    <dgm:cxn modelId="{157EE05E-AED6-4268-83FE-A462737F63F3}" type="presParOf" srcId="{06188F4B-82C8-4E17-9885-28A0E71897CA}" destId="{D985420D-CB39-45EF-80FD-0491131A38A4}" srcOrd="0" destOrd="0" presId="urn:microsoft.com/office/officeart/2005/8/layout/hProcess11"/>
    <dgm:cxn modelId="{5DADFA3E-91CE-4843-BB31-66B2AE806FAF}" type="presParOf" srcId="{06188F4B-82C8-4E17-9885-28A0E71897CA}" destId="{D2DE832D-A5AF-43D6-8D43-4E6087922A29}" srcOrd="1" destOrd="0" presId="urn:microsoft.com/office/officeart/2005/8/layout/hProcess11"/>
    <dgm:cxn modelId="{7F0905A9-1107-44B2-8864-A605E072A0F0}" type="presParOf" srcId="{06188F4B-82C8-4E17-9885-28A0E71897CA}" destId="{6EB7D26B-ABDA-43F7-BB8C-65004D08D1B6}" srcOrd="2" destOrd="0" presId="urn:microsoft.com/office/officeart/2005/8/layout/hProcess11"/>
    <dgm:cxn modelId="{2D63B511-5DA9-4025-BFC8-AEA89EDB103D}" type="presParOf" srcId="{B6B1A6EF-8F6B-44BE-8636-E15E2A36183E}" destId="{87F1D0F5-B687-4CA7-B745-B95B77D45BEC}" srcOrd="3" destOrd="0" presId="urn:microsoft.com/office/officeart/2005/8/layout/hProcess11"/>
    <dgm:cxn modelId="{09CA9504-3DB8-432E-91BC-65D23115D521}" type="presParOf" srcId="{B6B1A6EF-8F6B-44BE-8636-E15E2A36183E}" destId="{47D666A5-3BDA-4D3D-B021-52CB4F00FFE7}" srcOrd="4" destOrd="0" presId="urn:microsoft.com/office/officeart/2005/8/layout/hProcess11"/>
    <dgm:cxn modelId="{0284A25F-B8E0-4067-A7D5-C1970E42C84A}" type="presParOf" srcId="{47D666A5-3BDA-4D3D-B021-52CB4F00FFE7}" destId="{608FF7DF-D14B-4627-92CC-B2DF4B4E3393}" srcOrd="0" destOrd="0" presId="urn:microsoft.com/office/officeart/2005/8/layout/hProcess11"/>
    <dgm:cxn modelId="{42344B79-15A7-4837-830A-F4F4B29A65AC}" type="presParOf" srcId="{47D666A5-3BDA-4D3D-B021-52CB4F00FFE7}" destId="{8C429511-A2C5-4C29-A56A-179532C45100}" srcOrd="1" destOrd="0" presId="urn:microsoft.com/office/officeart/2005/8/layout/hProcess11"/>
    <dgm:cxn modelId="{649DA694-C3E9-415D-B391-E9DB550C06DA}" type="presParOf" srcId="{47D666A5-3BDA-4D3D-B021-52CB4F00FFE7}" destId="{2F7E43D8-F9E4-4282-95FE-6CA0D1CAC33C}" srcOrd="2" destOrd="0" presId="urn:microsoft.com/office/officeart/2005/8/layout/hProcess11"/>
    <dgm:cxn modelId="{3BF0AF2F-1BF0-4973-B192-D6AA75C48A25}" type="presParOf" srcId="{B6B1A6EF-8F6B-44BE-8636-E15E2A36183E}" destId="{52961463-0FF4-4B46-B0D0-34EFC17C7314}" srcOrd="5" destOrd="0" presId="urn:microsoft.com/office/officeart/2005/8/layout/hProcess11"/>
    <dgm:cxn modelId="{511A611A-F0F9-4EE7-9EF5-099BFA3A2519}" type="presParOf" srcId="{B6B1A6EF-8F6B-44BE-8636-E15E2A36183E}" destId="{DA97E2F8-31BD-4987-A069-EC8FB399B75C}" srcOrd="6" destOrd="0" presId="urn:microsoft.com/office/officeart/2005/8/layout/hProcess11"/>
    <dgm:cxn modelId="{000C531C-F7A5-40B4-A9D5-3A9C9CE5100F}" type="presParOf" srcId="{DA97E2F8-31BD-4987-A069-EC8FB399B75C}" destId="{A4B9688A-C883-4E1C-B7B2-B9428AA47CD8}" srcOrd="0" destOrd="0" presId="urn:microsoft.com/office/officeart/2005/8/layout/hProcess11"/>
    <dgm:cxn modelId="{5ED324FB-8A76-4F2D-B29F-8BB4BC9B57B8}" type="presParOf" srcId="{DA97E2F8-31BD-4987-A069-EC8FB399B75C}" destId="{36D66CE4-408A-46E5-8AF4-C1362B0772DF}" srcOrd="1" destOrd="0" presId="urn:microsoft.com/office/officeart/2005/8/layout/hProcess11"/>
    <dgm:cxn modelId="{3CEFEEBA-120D-4196-B354-6FD4A9091DD5}" type="presParOf" srcId="{DA97E2F8-31BD-4987-A069-EC8FB399B75C}" destId="{B465450A-FE2E-44FA-AF8E-12032F2853D0}" srcOrd="2" destOrd="0" presId="urn:microsoft.com/office/officeart/2005/8/layout/hProcess11"/>
    <dgm:cxn modelId="{E86DD674-B4B4-4DF4-97BF-F09887900254}" type="presParOf" srcId="{B6B1A6EF-8F6B-44BE-8636-E15E2A36183E}" destId="{7BBC67FB-8C5D-47BD-8E19-45F5358F6334}" srcOrd="7" destOrd="0" presId="urn:microsoft.com/office/officeart/2005/8/layout/hProcess11"/>
    <dgm:cxn modelId="{9D1A1C28-A87D-4335-B3B2-9FFD1229C15C}" type="presParOf" srcId="{B6B1A6EF-8F6B-44BE-8636-E15E2A36183E}" destId="{307F3692-0AF6-4EB0-8963-1635E993398E}" srcOrd="8" destOrd="0" presId="urn:microsoft.com/office/officeart/2005/8/layout/hProcess11"/>
    <dgm:cxn modelId="{2BD894A3-C3D0-4165-B412-896A25A119AB}" type="presParOf" srcId="{307F3692-0AF6-4EB0-8963-1635E993398E}" destId="{3FB4D399-9FC0-4A89-9F28-A090BB4CA184}" srcOrd="0" destOrd="0" presId="urn:microsoft.com/office/officeart/2005/8/layout/hProcess11"/>
    <dgm:cxn modelId="{BAC02536-47A8-48D4-BDE0-B2427D342F84}" type="presParOf" srcId="{307F3692-0AF6-4EB0-8963-1635E993398E}" destId="{86C42AF5-55C7-426C-B80A-B7B899AD9D71}" srcOrd="1" destOrd="0" presId="urn:microsoft.com/office/officeart/2005/8/layout/hProcess11"/>
    <dgm:cxn modelId="{147195E3-B908-4496-991A-CC23085DC686}" type="presParOf" srcId="{307F3692-0AF6-4EB0-8963-1635E993398E}" destId="{815F0CEE-D664-4CD8-B515-4CDF2B4AC9AC}" srcOrd="2" destOrd="0" presId="urn:microsoft.com/office/officeart/2005/8/layout/hProcess11"/>
    <dgm:cxn modelId="{1475D281-F505-4724-AEB9-D9C38DE3A535}" type="presParOf" srcId="{B6B1A6EF-8F6B-44BE-8636-E15E2A36183E}" destId="{F9080CA6-24CF-4F99-B4CB-B4625C7504CB}" srcOrd="9" destOrd="0" presId="urn:microsoft.com/office/officeart/2005/8/layout/hProcess11"/>
    <dgm:cxn modelId="{E02C0401-D754-49F4-9A45-905C4B7B2889}" type="presParOf" srcId="{B6B1A6EF-8F6B-44BE-8636-E15E2A36183E}" destId="{C12D4F91-8710-4CBB-AABF-FBD4141AC952}" srcOrd="10" destOrd="0" presId="urn:microsoft.com/office/officeart/2005/8/layout/hProcess11"/>
    <dgm:cxn modelId="{D54B250C-A61D-4480-84BF-D6E99476CB8E}" type="presParOf" srcId="{C12D4F91-8710-4CBB-AABF-FBD4141AC952}" destId="{0C086E55-641C-446B-B75F-1C02CF377E0A}" srcOrd="0" destOrd="0" presId="urn:microsoft.com/office/officeart/2005/8/layout/hProcess11"/>
    <dgm:cxn modelId="{DB0D2E8E-1191-4252-A2B5-A289BE85801D}" type="presParOf" srcId="{C12D4F91-8710-4CBB-AABF-FBD4141AC952}" destId="{C3DB0A77-676D-442F-9CB9-2E2C7E037AE7}" srcOrd="1" destOrd="0" presId="urn:microsoft.com/office/officeart/2005/8/layout/hProcess11"/>
    <dgm:cxn modelId="{3FC63D90-DE89-4855-A5FF-D30B6ABBCF59}" type="presParOf" srcId="{C12D4F91-8710-4CBB-AABF-FBD4141AC952}" destId="{FE4113B8-1395-4201-B280-1CADAD2E358A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44438D-B110-4A79-BBBB-9033D5E93029}">
      <dsp:nvSpPr>
        <dsp:cNvPr id="0" name=""/>
        <dsp:cNvSpPr/>
      </dsp:nvSpPr>
      <dsp:spPr>
        <a:xfrm>
          <a:off x="1399245" y="-129746"/>
          <a:ext cx="4906364" cy="4906364"/>
        </a:xfrm>
        <a:prstGeom prst="circularArrow">
          <a:avLst>
            <a:gd name="adj1" fmla="val 5544"/>
            <a:gd name="adj2" fmla="val 330680"/>
            <a:gd name="adj3" fmla="val 13881468"/>
            <a:gd name="adj4" fmla="val 17322061"/>
            <a:gd name="adj5" fmla="val 5757"/>
          </a:avLst>
        </a:prstGeom>
        <a:solidFill>
          <a:srgbClr val="92C849"/>
        </a:solidFill>
        <a:ln w="38100">
          <a:solidFill>
            <a:srgbClr val="92C849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BCDB29-25C4-43BA-AE42-EFB686F2FB86}">
      <dsp:nvSpPr>
        <dsp:cNvPr id="0" name=""/>
        <dsp:cNvSpPr/>
      </dsp:nvSpPr>
      <dsp:spPr>
        <a:xfrm>
          <a:off x="2756404" y="-91475"/>
          <a:ext cx="2192046" cy="1070288"/>
        </a:xfrm>
        <a:prstGeom prst="roundRect">
          <a:avLst/>
        </a:prstGeom>
        <a:solidFill>
          <a:srgbClr val="304E8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0" tIns="36000" rIns="36000" bIns="36000" numCol="1" spcCol="1270" anchor="ctr" anchorCtr="1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b="1" kern="1200" dirty="0"/>
            <a:t>Suunnitelma strategiatyön toteuttamisesta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/>
            <a:t>Maakuntahallitus 10/2017</a:t>
          </a:r>
        </a:p>
      </dsp:txBody>
      <dsp:txXfrm>
        <a:off x="2808651" y="-39228"/>
        <a:ext cx="2087552" cy="965794"/>
      </dsp:txXfrm>
    </dsp:sp>
    <dsp:sp modelId="{3F77E90B-15B3-46C0-9419-07074303793E}">
      <dsp:nvSpPr>
        <dsp:cNvPr id="0" name=""/>
        <dsp:cNvSpPr/>
      </dsp:nvSpPr>
      <dsp:spPr>
        <a:xfrm>
          <a:off x="5184872" y="1056502"/>
          <a:ext cx="2192046" cy="952851"/>
        </a:xfrm>
        <a:prstGeom prst="roundRect">
          <a:avLst/>
        </a:prstGeom>
        <a:solidFill>
          <a:srgbClr val="304E8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0" tIns="36000" rIns="36000" bIns="36000" numCol="1" spcCol="1270" anchor="ctr" anchorCtr="1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b="1" kern="1200" dirty="0"/>
            <a:t>Arvot ja avainkysymykset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/>
            <a:t>Useilla foorumeilla     11/2017 – 4/2018</a:t>
          </a:r>
        </a:p>
      </dsp:txBody>
      <dsp:txXfrm>
        <a:off x="5231386" y="1103016"/>
        <a:ext cx="2099018" cy="859823"/>
      </dsp:txXfrm>
    </dsp:sp>
    <dsp:sp modelId="{05156B7A-C4B1-4F98-AB1D-F25FF13B4519}">
      <dsp:nvSpPr>
        <dsp:cNvPr id="0" name=""/>
        <dsp:cNvSpPr/>
      </dsp:nvSpPr>
      <dsp:spPr>
        <a:xfrm>
          <a:off x="5184856" y="2614797"/>
          <a:ext cx="2192046" cy="808827"/>
        </a:xfrm>
        <a:prstGeom prst="roundRect">
          <a:avLst/>
        </a:prstGeom>
        <a:solidFill>
          <a:srgbClr val="304E8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0" tIns="36000" rIns="36000" bIns="36000" numCol="1" spcCol="1270" anchor="ctr" anchorCtr="1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b="1" kern="1200" dirty="0"/>
            <a:t>Strategiset tavoitteet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/>
            <a:t>Maakuntahallitus ja –valtuusto 5-6/2018</a:t>
          </a:r>
        </a:p>
      </dsp:txBody>
      <dsp:txXfrm>
        <a:off x="5224340" y="2654281"/>
        <a:ext cx="2113078" cy="729859"/>
      </dsp:txXfrm>
    </dsp:sp>
    <dsp:sp modelId="{60B04575-0BFC-4286-87B2-0F968C01DB19}">
      <dsp:nvSpPr>
        <dsp:cNvPr id="0" name=""/>
        <dsp:cNvSpPr/>
      </dsp:nvSpPr>
      <dsp:spPr>
        <a:xfrm>
          <a:off x="3992526" y="3964353"/>
          <a:ext cx="2416469" cy="846003"/>
        </a:xfrm>
        <a:prstGeom prst="roundRect">
          <a:avLst/>
        </a:prstGeom>
        <a:solidFill>
          <a:srgbClr val="304E8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0" tIns="36000" rIns="36000" bIns="36000" numCol="1" spcCol="1270" anchor="ctr" anchorCtr="1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b="1" kern="1200" dirty="0"/>
            <a:t>Strategialuonnos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/>
            <a:t>Maakuntahallitus ja –valtuusto, väliaikaishallinto 8-9/2018</a:t>
          </a:r>
        </a:p>
      </dsp:txBody>
      <dsp:txXfrm>
        <a:off x="4033824" y="4005651"/>
        <a:ext cx="2333873" cy="763407"/>
      </dsp:txXfrm>
    </dsp:sp>
    <dsp:sp modelId="{7D873787-3292-4766-891A-AAC8E67B1102}">
      <dsp:nvSpPr>
        <dsp:cNvPr id="0" name=""/>
        <dsp:cNvSpPr/>
      </dsp:nvSpPr>
      <dsp:spPr>
        <a:xfrm>
          <a:off x="1440447" y="3966464"/>
          <a:ext cx="2192046" cy="843874"/>
        </a:xfrm>
        <a:prstGeom prst="roundRect">
          <a:avLst/>
        </a:prstGeom>
        <a:solidFill>
          <a:srgbClr val="304E8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0" tIns="36000" rIns="36000" bIns="36000" numCol="1" spcCol="1270" anchor="ctr" anchorCtr="1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b="1" kern="1200" dirty="0"/>
            <a:t>Luonnoksen käsittely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/>
            <a:t>Useilla foorumeilla               9-12/2018</a:t>
          </a:r>
        </a:p>
      </dsp:txBody>
      <dsp:txXfrm>
        <a:off x="1481642" y="4007659"/>
        <a:ext cx="2109656" cy="761484"/>
      </dsp:txXfrm>
    </dsp:sp>
    <dsp:sp modelId="{6F495E42-6492-4EA3-9545-4901DA5D717D}">
      <dsp:nvSpPr>
        <dsp:cNvPr id="0" name=""/>
        <dsp:cNvSpPr/>
      </dsp:nvSpPr>
      <dsp:spPr>
        <a:xfrm>
          <a:off x="716595" y="2541657"/>
          <a:ext cx="2192046" cy="919702"/>
        </a:xfrm>
        <a:prstGeom prst="roundRect">
          <a:avLst/>
        </a:prstGeom>
        <a:solidFill>
          <a:srgbClr val="92C84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0" tIns="36000" rIns="36000" bIns="36000" numCol="1" spcCol="1270" anchor="ctr" anchorCtr="1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b="1" kern="1200" dirty="0">
              <a:solidFill>
                <a:schemeClr val="tx1"/>
              </a:solidFill>
            </a:rPr>
            <a:t>Luonnoksen käsittely </a:t>
          </a:r>
          <a:r>
            <a:rPr lang="fi-FI" sz="1400" kern="1200" dirty="0">
              <a:solidFill>
                <a:schemeClr val="tx1"/>
              </a:solidFill>
            </a:rPr>
            <a:t>Maakuntavaltuusto              1-3/2019</a:t>
          </a:r>
        </a:p>
      </dsp:txBody>
      <dsp:txXfrm>
        <a:off x="761491" y="2586553"/>
        <a:ext cx="2102254" cy="829910"/>
      </dsp:txXfrm>
    </dsp:sp>
    <dsp:sp modelId="{B7ED1DD9-4EC5-4D7D-BF02-7E0DBC449990}">
      <dsp:nvSpPr>
        <dsp:cNvPr id="0" name=""/>
        <dsp:cNvSpPr/>
      </dsp:nvSpPr>
      <dsp:spPr>
        <a:xfrm>
          <a:off x="773334" y="1064874"/>
          <a:ext cx="2192046" cy="884316"/>
        </a:xfrm>
        <a:prstGeom prst="roundRect">
          <a:avLst/>
        </a:prstGeom>
        <a:solidFill>
          <a:srgbClr val="92C84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0" tIns="36000" rIns="36000" bIns="36000" numCol="1" spcCol="1270" anchor="ctr" anchorCtr="1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b="1" kern="1200" dirty="0">
              <a:solidFill>
                <a:schemeClr val="tx1"/>
              </a:solidFill>
            </a:rPr>
            <a:t>Maakuntavaltuusto hyväksyy maakuntastrategian</a:t>
          </a:r>
          <a:r>
            <a:rPr lang="fi-FI" sz="1400" kern="1200" dirty="0">
              <a:solidFill>
                <a:schemeClr val="tx1"/>
              </a:solidFill>
            </a:rPr>
            <a:t>           4-5/2019</a:t>
          </a:r>
        </a:p>
      </dsp:txBody>
      <dsp:txXfrm>
        <a:off x="816503" y="1108043"/>
        <a:ext cx="2105708" cy="7979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951523-A0B9-456F-8809-D4E28FB1DC80}">
      <dsp:nvSpPr>
        <dsp:cNvPr id="0" name=""/>
        <dsp:cNvSpPr/>
      </dsp:nvSpPr>
      <dsp:spPr>
        <a:xfrm>
          <a:off x="0" y="1378861"/>
          <a:ext cx="8229600" cy="1810385"/>
        </a:xfrm>
        <a:prstGeom prst="notchedRightArrow">
          <a:avLst/>
        </a:prstGeom>
        <a:gradFill flip="none" rotWithShape="1">
          <a:gsLst>
            <a:gs pos="0">
              <a:schemeClr val="accent1">
                <a:lumMod val="7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405720-581F-401F-934C-D7B2FD6DDF8C}">
      <dsp:nvSpPr>
        <dsp:cNvPr id="0" name=""/>
        <dsp:cNvSpPr/>
      </dsp:nvSpPr>
      <dsp:spPr>
        <a:xfrm>
          <a:off x="2034" y="0"/>
          <a:ext cx="1184411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b="1" kern="1200" dirty="0"/>
            <a:t>Maakuntavaalit 28.10.2018</a:t>
          </a:r>
        </a:p>
      </dsp:txBody>
      <dsp:txXfrm>
        <a:off x="2034" y="0"/>
        <a:ext cx="1184411" cy="1810385"/>
      </dsp:txXfrm>
    </dsp:sp>
    <dsp:sp modelId="{C0F121E6-072A-4935-8256-2E540366FB5F}">
      <dsp:nvSpPr>
        <dsp:cNvPr id="0" name=""/>
        <dsp:cNvSpPr/>
      </dsp:nvSpPr>
      <dsp:spPr>
        <a:xfrm>
          <a:off x="450239" y="2118981"/>
          <a:ext cx="288000" cy="288000"/>
        </a:xfrm>
        <a:prstGeom prst="ellipse">
          <a:avLst/>
        </a:prstGeom>
        <a:solidFill>
          <a:srgbClr val="92C849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85420D-CB39-45EF-80FD-0491131A38A4}">
      <dsp:nvSpPr>
        <dsp:cNvPr id="0" name=""/>
        <dsp:cNvSpPr/>
      </dsp:nvSpPr>
      <dsp:spPr>
        <a:xfrm>
          <a:off x="701429" y="536362"/>
          <a:ext cx="1184411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b="1" kern="1200" dirty="0"/>
            <a:t>Ensimmäinen valtuusto aloittaa 1.1.2019</a:t>
          </a:r>
        </a:p>
      </dsp:txBody>
      <dsp:txXfrm>
        <a:off x="701429" y="536362"/>
        <a:ext cx="1184411" cy="1810385"/>
      </dsp:txXfrm>
    </dsp:sp>
    <dsp:sp modelId="{D2DE832D-A5AF-43D6-8D43-4E6087922A29}">
      <dsp:nvSpPr>
        <dsp:cNvPr id="0" name=""/>
        <dsp:cNvSpPr/>
      </dsp:nvSpPr>
      <dsp:spPr>
        <a:xfrm>
          <a:off x="1060334" y="2043965"/>
          <a:ext cx="452596" cy="452596"/>
        </a:xfrm>
        <a:prstGeom prst="ellipse">
          <a:avLst/>
        </a:prstGeom>
        <a:solidFill>
          <a:srgbClr val="92C849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8FF7DF-D14B-4627-92CC-B2DF4B4E3393}">
      <dsp:nvSpPr>
        <dsp:cNvPr id="0" name=""/>
        <dsp:cNvSpPr/>
      </dsp:nvSpPr>
      <dsp:spPr>
        <a:xfrm>
          <a:off x="2406958" y="0"/>
          <a:ext cx="1184411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b="1" kern="1200" dirty="0"/>
            <a:t>Toiset maakuntavaalit 4/2021</a:t>
          </a:r>
        </a:p>
      </dsp:txBody>
      <dsp:txXfrm>
        <a:off x="2406958" y="0"/>
        <a:ext cx="1184411" cy="1810385"/>
      </dsp:txXfrm>
    </dsp:sp>
    <dsp:sp modelId="{8C429511-A2C5-4C29-A56A-179532C45100}">
      <dsp:nvSpPr>
        <dsp:cNvPr id="0" name=""/>
        <dsp:cNvSpPr/>
      </dsp:nvSpPr>
      <dsp:spPr>
        <a:xfrm>
          <a:off x="2967307" y="2058921"/>
          <a:ext cx="288000" cy="288000"/>
        </a:xfrm>
        <a:prstGeom prst="ellipse">
          <a:avLst/>
        </a:prstGeom>
        <a:solidFill>
          <a:srgbClr val="92C849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B9688A-C883-4E1C-B7B2-B9428AA47CD8}">
      <dsp:nvSpPr>
        <dsp:cNvPr id="0" name=""/>
        <dsp:cNvSpPr/>
      </dsp:nvSpPr>
      <dsp:spPr>
        <a:xfrm>
          <a:off x="3007016" y="580825"/>
          <a:ext cx="1184411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b="1" kern="1200" dirty="0"/>
            <a:t>Toinen valtuusto aloittaa 1.6.2021</a:t>
          </a:r>
        </a:p>
      </dsp:txBody>
      <dsp:txXfrm>
        <a:off x="3007016" y="580825"/>
        <a:ext cx="1184411" cy="1810385"/>
      </dsp:txXfrm>
    </dsp:sp>
    <dsp:sp modelId="{36D66CE4-408A-46E5-8AF4-C1362B0772DF}">
      <dsp:nvSpPr>
        <dsp:cNvPr id="0" name=""/>
        <dsp:cNvSpPr/>
      </dsp:nvSpPr>
      <dsp:spPr>
        <a:xfrm>
          <a:off x="3317054" y="2031682"/>
          <a:ext cx="452596" cy="452596"/>
        </a:xfrm>
        <a:prstGeom prst="ellipse">
          <a:avLst/>
        </a:prstGeom>
        <a:solidFill>
          <a:srgbClr val="92C849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B4D399-9FC0-4A89-9F28-A090BB4CA184}">
      <dsp:nvSpPr>
        <dsp:cNvPr id="0" name=""/>
        <dsp:cNvSpPr/>
      </dsp:nvSpPr>
      <dsp:spPr>
        <a:xfrm>
          <a:off x="5727183" y="19081"/>
          <a:ext cx="1184411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b="1" kern="1200" dirty="0"/>
            <a:t>Kolmannet maakuntavaalit 4/2025</a:t>
          </a:r>
        </a:p>
      </dsp:txBody>
      <dsp:txXfrm>
        <a:off x="5727183" y="19081"/>
        <a:ext cx="1184411" cy="1810385"/>
      </dsp:txXfrm>
    </dsp:sp>
    <dsp:sp modelId="{86C42AF5-55C7-426C-B80A-B7B899AD9D71}">
      <dsp:nvSpPr>
        <dsp:cNvPr id="0" name=""/>
        <dsp:cNvSpPr/>
      </dsp:nvSpPr>
      <dsp:spPr>
        <a:xfrm>
          <a:off x="6229158" y="2029208"/>
          <a:ext cx="288000" cy="288000"/>
        </a:xfrm>
        <a:prstGeom prst="ellipse">
          <a:avLst/>
        </a:prstGeom>
        <a:solidFill>
          <a:srgbClr val="92C849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086E55-641C-446B-B75F-1C02CF377E0A}">
      <dsp:nvSpPr>
        <dsp:cNvPr id="0" name=""/>
        <dsp:cNvSpPr/>
      </dsp:nvSpPr>
      <dsp:spPr>
        <a:xfrm>
          <a:off x="6463401" y="605772"/>
          <a:ext cx="1184411" cy="18103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200" b="1" kern="1200" dirty="0"/>
            <a:t>Kolmas valtuusto aloittaa 1.6.2025</a:t>
          </a:r>
        </a:p>
      </dsp:txBody>
      <dsp:txXfrm>
        <a:off x="6463401" y="605772"/>
        <a:ext cx="1184411" cy="1810385"/>
      </dsp:txXfrm>
    </dsp:sp>
    <dsp:sp modelId="{C3DB0A77-676D-442F-9CB9-2E2C7E037AE7}">
      <dsp:nvSpPr>
        <dsp:cNvPr id="0" name=""/>
        <dsp:cNvSpPr/>
      </dsp:nvSpPr>
      <dsp:spPr>
        <a:xfrm>
          <a:off x="6773440" y="1985992"/>
          <a:ext cx="452596" cy="452596"/>
        </a:xfrm>
        <a:prstGeom prst="ellipse">
          <a:avLst/>
        </a:prstGeom>
        <a:solidFill>
          <a:srgbClr val="92C849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043A51-9127-4505-AE40-3E34268665F6}" type="datetimeFigureOut">
              <a:rPr lang="fi-FI" smtClean="0"/>
              <a:t>26.1.2018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689255-0852-469A-B03F-37FF5F932DB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3821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89255-0852-469A-B03F-37FF5F932DB1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4541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70878">
            <a:off x="-401831" y="434325"/>
            <a:ext cx="11628405" cy="8293064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70878">
            <a:off x="-401830" y="434326"/>
            <a:ext cx="11628405" cy="8293064"/>
          </a:xfrm>
          <a:prstGeom prst="rect">
            <a:avLst/>
          </a:prstGeom>
        </p:spPr>
      </p:pic>
      <p:pic>
        <p:nvPicPr>
          <p:cNvPr id="9" name="Kuva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6348" y="5229200"/>
            <a:ext cx="3741975" cy="1725939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 userDrawn="1">
            <p:ph type="ctrTitle"/>
          </p:nvPr>
        </p:nvSpPr>
        <p:spPr>
          <a:xfrm>
            <a:off x="0" y="1124744"/>
            <a:ext cx="9144000" cy="14700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 userDrawn="1">
            <p:ph type="subTitle" idx="1"/>
          </p:nvPr>
        </p:nvSpPr>
        <p:spPr>
          <a:xfrm>
            <a:off x="9437" y="2564904"/>
            <a:ext cx="91440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5E7E9922-53A0-4D17-9244-3993299274D7}" type="datetime1">
              <a:rPr lang="fi-FI" smtClean="0"/>
              <a:t>26.1.2018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3BCDDBC1-DEA5-4FBD-AAF9-F5CAE83F4A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5336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Sisä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4F703-5987-4F8B-96D8-67BAC8421034}" type="datetime1">
              <a:rPr lang="fi-FI" smtClean="0"/>
              <a:t>26.1.2018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DBC1-DEA5-4FBD-AAF9-F5CAE83F4AD7}" type="slidenum">
              <a:rPr lang="fi-FI" smtClean="0"/>
              <a:t>‹#›</a:t>
            </a:fld>
            <a:endParaRPr lang="fi-FI"/>
          </a:p>
        </p:txBody>
      </p:sp>
      <p:grpSp>
        <p:nvGrpSpPr>
          <p:cNvPr id="7" name="Ryhmä 6"/>
          <p:cNvGrpSpPr/>
          <p:nvPr userDrawn="1"/>
        </p:nvGrpSpPr>
        <p:grpSpPr>
          <a:xfrm>
            <a:off x="6033180" y="3013470"/>
            <a:ext cx="3737851" cy="5291022"/>
            <a:chOff x="6033180" y="3013470"/>
            <a:chExt cx="3737851" cy="5291022"/>
          </a:xfrm>
        </p:grpSpPr>
        <p:pic>
          <p:nvPicPr>
            <p:cNvPr id="8" name="Kuva 7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7599000">
              <a:off x="5256595" y="3790055"/>
              <a:ext cx="5291022" cy="3737851"/>
            </a:xfrm>
            <a:prstGeom prst="rect">
              <a:avLst/>
            </a:prstGeom>
          </p:spPr>
        </p:pic>
        <p:pic>
          <p:nvPicPr>
            <p:cNvPr id="9" name="Kuva 8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6296" y="6044708"/>
              <a:ext cx="1763281" cy="8132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61141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Sisäsivu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7777F-29C5-43BA-9B60-078305B8AA2B}" type="datetime1">
              <a:rPr lang="fi-FI" smtClean="0"/>
              <a:t>26.1.2018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DBC1-DEA5-4FBD-AAF9-F5CAE83F4AD7}" type="slidenum">
              <a:rPr lang="fi-FI" smtClean="0"/>
              <a:t>‹#›</a:t>
            </a:fld>
            <a:endParaRPr lang="fi-FI"/>
          </a:p>
        </p:txBody>
      </p:sp>
      <p:grpSp>
        <p:nvGrpSpPr>
          <p:cNvPr id="8" name="Ryhmä 7"/>
          <p:cNvGrpSpPr/>
          <p:nvPr userDrawn="1"/>
        </p:nvGrpSpPr>
        <p:grpSpPr>
          <a:xfrm>
            <a:off x="6033180" y="3013470"/>
            <a:ext cx="3737851" cy="5291022"/>
            <a:chOff x="6033180" y="3013470"/>
            <a:chExt cx="3737851" cy="5291022"/>
          </a:xfrm>
        </p:grpSpPr>
        <p:pic>
          <p:nvPicPr>
            <p:cNvPr id="9" name="Kuva 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7599000">
              <a:off x="5256595" y="3790055"/>
              <a:ext cx="5291022" cy="3737851"/>
            </a:xfrm>
            <a:prstGeom prst="rect">
              <a:avLst/>
            </a:prstGeom>
          </p:spPr>
        </p:pic>
        <p:pic>
          <p:nvPicPr>
            <p:cNvPr id="10" name="Kuva 9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6296" y="6044708"/>
              <a:ext cx="1763281" cy="8132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00282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68762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 userDrawn="1">
            <p:ph type="ctrTitle"/>
          </p:nvPr>
        </p:nvSpPr>
        <p:spPr>
          <a:xfrm>
            <a:off x="0" y="1124744"/>
            <a:ext cx="9144000" cy="1470025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 userDrawn="1">
            <p:ph type="subTitle" idx="1"/>
          </p:nvPr>
        </p:nvSpPr>
        <p:spPr>
          <a:xfrm>
            <a:off x="0" y="2204864"/>
            <a:ext cx="91440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51B634A9-8FFB-48FA-AC83-80236C59E341}" type="datetime1">
              <a:rPr lang="fi-FI" smtClean="0"/>
              <a:t>26.1.2018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3BCDDBC1-DEA5-4FBD-AAF9-F5CAE83F4AD7}" type="slidenum">
              <a:rPr lang="fi-FI" smtClean="0"/>
              <a:t>‹#›</a:t>
            </a:fld>
            <a:endParaRPr lang="fi-FI"/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7" y="5570398"/>
            <a:ext cx="2771798" cy="1278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04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, iso kuva tai taulu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39C98-34C4-4623-8250-1014521D344C}" type="datetime1">
              <a:rPr lang="fi-FI" smtClean="0"/>
              <a:t>26.1.2018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DBC1-DEA5-4FBD-AAF9-F5CAE83F4A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0148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19256" cy="1143000"/>
          </a:xfrm>
          <a:prstGeom prst="rect">
            <a:avLst/>
          </a:prstGeom>
        </p:spPr>
        <p:txBody>
          <a:bodyPr/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CC59-7CD8-46D3-9C00-AC6DB30558E4}" type="datetime1">
              <a:rPr lang="fi-FI" smtClean="0"/>
              <a:t>26.1.2018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DBC1-DEA5-4FBD-AAF9-F5CAE83F4A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7711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Tyhjä, iso kuva tai taulu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7F904-255A-492B-9A7D-3DF22A494856}" type="datetime1">
              <a:rPr lang="fi-FI" smtClean="0"/>
              <a:t>26.1.2018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DDBC1-DEA5-4FBD-AAF9-F5CAE83F4A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8518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3828C-A6BD-43E7-BCF7-3606B7D52F3A}" type="datetime1">
              <a:rPr lang="fi-FI" smtClean="0"/>
              <a:t>26.1.2018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DDBC1-DEA5-4FBD-AAF9-F5CAE83F4AD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7051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64" r:id="rId3"/>
    <p:sldLayoutId id="2147483661" r:id="rId4"/>
    <p:sldLayoutId id="2147483655" r:id="rId5"/>
    <p:sldLayoutId id="2147483654" r:id="rId6"/>
    <p:sldLayoutId id="2147483662" r:id="rId7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8.wdp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9.svg"/><Relationship Id="rId7" Type="http://schemas.openxmlformats.org/officeDocument/2006/relationships/image" Target="../media/image13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11.svg"/><Relationship Id="rId10" Type="http://schemas.openxmlformats.org/officeDocument/2006/relationships/image" Target="../media/image13.png"/><Relationship Id="rId4" Type="http://schemas.openxmlformats.org/officeDocument/2006/relationships/image" Target="../media/image9.png"/><Relationship Id="rId9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microsoft.com/office/2007/relationships/hdphoto" Target="../media/hdphoto3.wdp"/><Relationship Id="rId18" Type="http://schemas.openxmlformats.org/officeDocument/2006/relationships/image" Target="../media/image25.png"/><Relationship Id="rId3" Type="http://schemas.microsoft.com/office/2007/relationships/hdphoto" Target="../media/hdphoto1.wdp"/><Relationship Id="rId21" Type="http://schemas.microsoft.com/office/2007/relationships/hdphoto" Target="../media/hdphoto7.wdp"/><Relationship Id="rId7" Type="http://schemas.openxmlformats.org/officeDocument/2006/relationships/image" Target="../media/image18.png"/><Relationship Id="rId12" Type="http://schemas.openxmlformats.org/officeDocument/2006/relationships/image" Target="../media/image22.png"/><Relationship Id="rId17" Type="http://schemas.microsoft.com/office/2007/relationships/hdphoto" Target="../media/hdphoto5.wdp"/><Relationship Id="rId2" Type="http://schemas.openxmlformats.org/officeDocument/2006/relationships/image" Target="../media/image14.png"/><Relationship Id="rId16" Type="http://schemas.openxmlformats.org/officeDocument/2006/relationships/image" Target="../media/image24.png"/><Relationship Id="rId20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microsoft.com/office/2007/relationships/hdphoto" Target="../media/hdphoto2.wdp"/><Relationship Id="rId5" Type="http://schemas.openxmlformats.org/officeDocument/2006/relationships/image" Target="../media/image16.png"/><Relationship Id="rId15" Type="http://schemas.microsoft.com/office/2007/relationships/hdphoto" Target="../media/hdphoto4.wdp"/><Relationship Id="rId10" Type="http://schemas.openxmlformats.org/officeDocument/2006/relationships/image" Target="../media/image21.png"/><Relationship Id="rId19" Type="http://schemas.microsoft.com/office/2007/relationships/hdphoto" Target="../media/hdphoto6.wdp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3.png"/><Relationship Id="rId22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564FCB20-2C67-45C1-A7A8-F81D86B395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700808"/>
            <a:ext cx="9144000" cy="1470025"/>
          </a:xfrm>
        </p:spPr>
        <p:txBody>
          <a:bodyPr/>
          <a:lstStyle/>
          <a:p>
            <a:r>
              <a:rPr lang="fi-FI" sz="5400" dirty="0"/>
              <a:t>Maakuntastrategia</a:t>
            </a:r>
            <a:br>
              <a:rPr lang="fi-FI" sz="5400" dirty="0"/>
            </a:br>
            <a:r>
              <a:rPr lang="fi-FI" sz="3600" dirty="0"/>
              <a:t/>
            </a:r>
            <a:br>
              <a:rPr lang="fi-FI" sz="3600" dirty="0"/>
            </a:br>
            <a:r>
              <a:rPr lang="fi-FI" sz="4000" dirty="0"/>
              <a:t/>
            </a:r>
            <a:br>
              <a:rPr lang="fi-FI" sz="4000" dirty="0"/>
            </a:br>
            <a:r>
              <a:rPr lang="fi-FI" sz="4000" dirty="0"/>
              <a:t>26.1.2018</a:t>
            </a:r>
            <a:endParaRPr lang="fi-FI" sz="5400" dirty="0"/>
          </a:p>
        </p:txBody>
      </p:sp>
    </p:spTree>
    <p:extLst>
      <p:ext uri="{BB962C8B-B14F-4D97-AF65-F5344CB8AC3E}">
        <p14:creationId xmlns:p14="http://schemas.microsoft.com/office/powerpoint/2010/main" val="2401988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F5F77BF3-6F90-4CD5-8D3A-4F41D36B6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Maakunnan tehtävät ja palvelut järjestetään niin, että ne: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94CECDC1-967E-41B0-AF6C-6630398F8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fi-FI" sz="1600" dirty="0"/>
              <a:t>Muodostavat asiakaslähtöisiä, selkeitä, kokonaisvaltaisia, oikea-aikaisia ja vaikuttavia palvelukokonaisuuksia ja palvelupolkuja sekä vakiintuneita asiakas-, hoito- tai hoivasuhteita</a:t>
            </a:r>
          </a:p>
          <a:p>
            <a:pPr>
              <a:buFont typeface="+mj-lt"/>
              <a:buAutoNum type="arabicPeriod"/>
            </a:pPr>
            <a:r>
              <a:rPr lang="fi-FI" sz="1600" dirty="0"/>
              <a:t>Vahvistavat ja monipuolistavat kestävällä tavalla kasvua tukevaa elinkeinorakennetta sekä edistävät talouden kasvua</a:t>
            </a:r>
          </a:p>
          <a:p>
            <a:pPr>
              <a:buFont typeface="+mj-lt"/>
              <a:buAutoNum type="arabicPeriod"/>
            </a:pPr>
            <a:r>
              <a:rPr lang="fi-FI" sz="1600" dirty="0"/>
              <a:t>Tukevat ja vahvistavat väestön toimintakykyä ja arkiympäristöissä sekä häiriötilanteissa pärjäämistä</a:t>
            </a:r>
          </a:p>
          <a:p>
            <a:pPr>
              <a:buFont typeface="+mj-lt"/>
              <a:buAutoNum type="arabicPeriod"/>
            </a:pPr>
            <a:r>
              <a:rPr lang="fi-FI" sz="1600" dirty="0"/>
              <a:t>Painottuvat ennaltaehkäiseviin varhaisen tuen palveluihin</a:t>
            </a:r>
          </a:p>
          <a:p>
            <a:pPr>
              <a:buFont typeface="+mj-lt"/>
              <a:buAutoNum type="arabicPeriod"/>
            </a:pPr>
            <a:r>
              <a:rPr lang="fi-FI" sz="1600" dirty="0"/>
              <a:t>Parantavat elinympäristön laatua, kestävää alue- ja yhdyskuntarakennetta sekä saavutettavuutta</a:t>
            </a:r>
          </a:p>
          <a:p>
            <a:pPr>
              <a:buFont typeface="+mj-lt"/>
              <a:buAutoNum type="arabicPeriod"/>
            </a:pPr>
            <a:r>
              <a:rPr lang="fi-FI" sz="1600" dirty="0"/>
              <a:t>Edistävät vesien- ja ympäristönsuojelua, kulttuuriympäristöjen hoitoa ja luonnon monimuotoisuuden suojelua</a:t>
            </a:r>
          </a:p>
          <a:p>
            <a:pPr>
              <a:buFont typeface="+mj-lt"/>
              <a:buAutoNum type="arabicPeriod"/>
            </a:pPr>
            <a:r>
              <a:rPr lang="fi-FI" sz="1600" dirty="0"/>
              <a:t>Tukevat kuntien elinkeino- ja hyvinvointistrategioiden linjauksia ja tavoitteita</a:t>
            </a:r>
          </a:p>
          <a:p>
            <a:pPr>
              <a:buFont typeface="+mj-lt"/>
              <a:buAutoNum type="arabicPeriod"/>
            </a:pPr>
            <a:r>
              <a:rPr lang="fi-FI" sz="1600" dirty="0"/>
              <a:t>Varmistavat, että asiakas- ja potilastiedot ovat aina reaaliaikaisesti järjestäjän, palvelutuottajien ja asiakkaan asioista vastaavien ammattilaisten sekä kansalaisten itsensä saatavilla eri toimijoiden käyttämistä tietojärjestelmistä riippumatta. Kansalaisille tarjotaan mahdollisuus – sekä heitä aktivoidaan – omien hyvinvointi- ja terveystietojensa täydentämiseen ja tuottamiseen</a:t>
            </a:r>
          </a:p>
        </p:txBody>
      </p:sp>
    </p:spTree>
    <p:extLst>
      <p:ext uri="{BB962C8B-B14F-4D97-AF65-F5344CB8AC3E}">
        <p14:creationId xmlns:p14="http://schemas.microsoft.com/office/powerpoint/2010/main" val="3750993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F5F77BF3-6F90-4CD5-8D3A-4F41D36B6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Maakunnan tehtävät ja palvelut järjestetään niin, että ne: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94CECDC1-967E-41B0-AF6C-6630398F8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149" y="1772816"/>
            <a:ext cx="8229600" cy="4525963"/>
          </a:xfrm>
        </p:spPr>
        <p:txBody>
          <a:bodyPr/>
          <a:lstStyle/>
          <a:p>
            <a:pPr>
              <a:buFont typeface="+mj-lt"/>
              <a:buAutoNum type="arabicPeriod" startAt="9"/>
            </a:pPr>
            <a:r>
              <a:rPr lang="fi-FI" sz="1600" dirty="0"/>
              <a:t>Kannustavat väestöä omatoimisuuteen sekä vastuunottamiseen omasta ja läheistensä hyvinvoinnista ja terveydestä</a:t>
            </a:r>
          </a:p>
          <a:p>
            <a:pPr>
              <a:buFont typeface="+mj-lt"/>
              <a:buAutoNum type="arabicPeriod" startAt="9"/>
            </a:pPr>
            <a:r>
              <a:rPr lang="fi-FI" sz="1600" dirty="0"/>
              <a:t>Vähentävät alueiden välisiä ja sisäisiä kehityseroja ja kannustavat käytettävissä olevien voimavarojen täysimääräiseen käyttöönottoon kestävällä tavalla</a:t>
            </a:r>
          </a:p>
          <a:p>
            <a:pPr>
              <a:buFont typeface="+mj-lt"/>
              <a:buAutoNum type="arabicPeriod" startAt="9"/>
            </a:pPr>
            <a:r>
              <a:rPr lang="fi-FI" sz="1600" dirty="0"/>
              <a:t>Parantavat alueiden omia vahvuuksia ja erikoistumista sekä edistävät niiden kulttuuria</a:t>
            </a:r>
          </a:p>
          <a:p>
            <a:pPr>
              <a:buFont typeface="+mj-lt"/>
              <a:buAutoNum type="arabicPeriod" startAt="9"/>
            </a:pPr>
            <a:r>
              <a:rPr lang="fi-FI" sz="1600" dirty="0"/>
              <a:t>Vahvistavat ja lisäävät kansalaisten osallisuutta ja sosiaalisia verkostoja</a:t>
            </a:r>
          </a:p>
          <a:p>
            <a:pPr>
              <a:buFont typeface="+mj-lt"/>
              <a:buAutoNum type="arabicPeriod" startAt="9"/>
            </a:pPr>
            <a:r>
              <a:rPr lang="fi-FI" sz="1600" dirty="0"/>
              <a:t>Tukevat ja vahvistavat vanhemmuutta sekä lasten, nuorten ja perheiden hyvinvointia</a:t>
            </a:r>
          </a:p>
          <a:p>
            <a:pPr>
              <a:buFont typeface="+mj-lt"/>
              <a:buAutoNum type="arabicPeriod" startAt="9"/>
            </a:pPr>
            <a:r>
              <a:rPr lang="fi-FI" sz="1600" dirty="0"/>
              <a:t>Tukevat ja vahvistavat väestön osaamista, työkykyä ja edellytyksiä työllistyä</a:t>
            </a:r>
          </a:p>
          <a:p>
            <a:pPr>
              <a:buFont typeface="+mj-lt"/>
              <a:buAutoNum type="arabicPeriod" startAt="9"/>
            </a:pPr>
            <a:r>
              <a:rPr lang="fi-FI" sz="1600" dirty="0"/>
              <a:t>Kannustavat ja edistävät väestöä hakeutumaan maakunnan sisällä ja maakuntien välillä alueille, joissa on työllistymisen mahdollisuuksia</a:t>
            </a:r>
          </a:p>
          <a:p>
            <a:pPr>
              <a:buFont typeface="+mj-lt"/>
              <a:buAutoNum type="arabicPeriod" startAt="9"/>
            </a:pPr>
            <a:r>
              <a:rPr lang="fi-FI" sz="1600" dirty="0"/>
              <a:t>Tukevat ja vahvistavat maahanmuuttajien kotoutumista</a:t>
            </a:r>
          </a:p>
          <a:p>
            <a:pPr>
              <a:buFont typeface="+mj-lt"/>
              <a:buAutoNum type="arabicPeriod" startAt="9"/>
            </a:pPr>
            <a:r>
              <a:rPr lang="fi-FI" sz="1600" dirty="0"/>
              <a:t>Mahdollistavat ikääntyvää väestöä heidän itsensä niin halutessaan siirtymään asumaan palveluiden ääreen kuntakeskuksiin</a:t>
            </a:r>
          </a:p>
          <a:p>
            <a:pPr>
              <a:buFont typeface="+mj-lt"/>
              <a:buAutoNum type="arabicPeriod" startAt="9"/>
            </a:pPr>
            <a:r>
              <a:rPr lang="fi-FI" sz="1600" dirty="0"/>
              <a:t>Tarjoavat kansalaisille mahdollisuuksia valita itselleen parhaiten sopivia palveluntuottajia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980984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ADCD50DE-7511-4425-8697-006A4EC15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Talouden tavoitteet </a:t>
            </a:r>
            <a:br>
              <a:rPr lang="fi-FI" dirty="0"/>
            </a:br>
            <a:r>
              <a:rPr lang="fi-FI" sz="3200" dirty="0"/>
              <a:t>12.1.2018 seminaarin linjaamassa järjestyksessä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3993B765-FB00-48EC-81A0-6CE493BA9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pPr>
              <a:buClr>
                <a:srgbClr val="92C849"/>
              </a:buClr>
              <a:buSzPct val="120000"/>
              <a:buFont typeface="Wingdings" panose="05000000000000000000" pitchFamily="2" charset="2"/>
              <a:buChar char="§"/>
            </a:pPr>
            <a:r>
              <a:rPr lang="fi-FI" sz="2000" dirty="0"/>
              <a:t>Maakunnalla on mahdollisuus panostaa toiminnan ja palveluiden kehittämiseen</a:t>
            </a:r>
          </a:p>
          <a:p>
            <a:pPr>
              <a:buClr>
                <a:srgbClr val="92C849"/>
              </a:buClr>
              <a:buSzPct val="120000"/>
              <a:buFont typeface="Wingdings" panose="05000000000000000000" pitchFamily="2" charset="2"/>
              <a:buChar char="§"/>
            </a:pPr>
            <a:r>
              <a:rPr lang="fi-FI" sz="2000" dirty="0"/>
              <a:t>Valtion vuosittain maakunnan käyttöön osoittama rahoitus riittää kattamaan maakunnalle tehtävien ja palveluiden järjestämisestä aiheutuvat vuosittaiset kustannukset</a:t>
            </a:r>
          </a:p>
          <a:p>
            <a:pPr>
              <a:buClr>
                <a:srgbClr val="92C849"/>
              </a:buClr>
              <a:buSzPct val="120000"/>
              <a:buFont typeface="Wingdings" panose="05000000000000000000" pitchFamily="2" charset="2"/>
              <a:buChar char="§"/>
            </a:pPr>
            <a:r>
              <a:rPr lang="fi-FI" sz="2000" dirty="0"/>
              <a:t>Palvelutuottajille maksettavat korvaukset määritellään niin, että ne mahdollistavat palveluntuottajien laadukkaan toiminnan ja varmistavat osaltaan toimivat markkinat</a:t>
            </a:r>
          </a:p>
          <a:p>
            <a:pPr>
              <a:buClr>
                <a:srgbClr val="92C849"/>
              </a:buClr>
              <a:buSzPct val="120000"/>
              <a:buFont typeface="Wingdings" panose="05000000000000000000" pitchFamily="2" charset="2"/>
              <a:buChar char="§"/>
            </a:pPr>
            <a:r>
              <a:rPr lang="fi-FI" sz="2000" dirty="0"/>
              <a:t>Alueen ikä- ja tarvevakioidut palveluiden järjestämiskustannukset ovat maakunnittaisessa vertailussa edullisimman kolmanneksen joukossa</a:t>
            </a:r>
          </a:p>
          <a:p>
            <a:pPr>
              <a:buClr>
                <a:srgbClr val="92C849"/>
              </a:buClr>
              <a:buSzPct val="120000"/>
              <a:buFont typeface="Wingdings" panose="05000000000000000000" pitchFamily="2" charset="2"/>
              <a:buChar char="§"/>
            </a:pPr>
            <a:r>
              <a:rPr lang="fi-FI" sz="2000" dirty="0"/>
              <a:t>Kansalaisilta perittävät asiakasmaksut määritellään palveluiden ja talouden mukaan</a:t>
            </a:r>
            <a:r>
              <a:rPr lang="fi-FI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10352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A247D2D6-5C53-457B-A5D1-76D2E8A00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Mikä Keski-Suomen maakunnalle on tärkeää ja tavoiteltavaa? 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xmlns="" id="{E8335A15-23AC-429F-9DD5-2CE65FDF1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34668"/>
            <a:ext cx="8229600" cy="4525963"/>
          </a:xfrm>
        </p:spPr>
        <p:txBody>
          <a:bodyPr/>
          <a:lstStyle/>
          <a:p>
            <a:pPr marL="1166813" indent="0">
              <a:buNone/>
            </a:pPr>
            <a:r>
              <a:rPr lang="fi-FI" dirty="0">
                <a:solidFill>
                  <a:schemeClr val="tx1">
                    <a:lumMod val="50000"/>
                    <a:lumOff val="50000"/>
                  </a:schemeClr>
                </a:solidFill>
                <a:latin typeface="Impact" panose="020B0806030902050204" pitchFamily="34" charset="0"/>
              </a:rPr>
              <a:t>vapaus		</a:t>
            </a:r>
            <a:r>
              <a:rPr lang="fi-FI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Impact" panose="020B0806030902050204" pitchFamily="34" charset="0"/>
              </a:rPr>
              <a:t>vastuullisuus</a:t>
            </a:r>
            <a:endParaRPr lang="fi-FI" dirty="0">
              <a:solidFill>
                <a:schemeClr val="tx1">
                  <a:lumMod val="50000"/>
                  <a:lumOff val="50000"/>
                </a:schemeClr>
              </a:solidFill>
              <a:latin typeface="Impact" panose="020B0806030902050204" pitchFamily="34" charset="0"/>
            </a:endParaRPr>
          </a:p>
          <a:p>
            <a:pPr marL="0" indent="0">
              <a:buNone/>
            </a:pPr>
            <a:endParaRPr lang="fi-FI" sz="700" dirty="0">
              <a:solidFill>
                <a:schemeClr val="tx1">
                  <a:lumMod val="50000"/>
                  <a:lumOff val="50000"/>
                </a:schemeClr>
              </a:solidFill>
              <a:latin typeface="Impact" panose="020B0806030902050204" pitchFamily="34" charset="0"/>
            </a:endParaRPr>
          </a:p>
          <a:p>
            <a:pPr marL="0" indent="0">
              <a:buNone/>
            </a:pPr>
            <a:r>
              <a:rPr lang="fi-FI" dirty="0">
                <a:solidFill>
                  <a:schemeClr val="tx1">
                    <a:lumMod val="50000"/>
                    <a:lumOff val="50000"/>
                  </a:schemeClr>
                </a:solidFill>
                <a:latin typeface="Impact" panose="020B0806030902050204" pitchFamily="34" charset="0"/>
              </a:rPr>
              <a:t>  suvaitsevaisuus			ilo	avoimuus</a:t>
            </a:r>
          </a:p>
          <a:p>
            <a:pPr marL="0" indent="0">
              <a:buNone/>
            </a:pPr>
            <a:endParaRPr lang="fi-FI" sz="800" dirty="0">
              <a:solidFill>
                <a:schemeClr val="tx1">
                  <a:lumMod val="50000"/>
                  <a:lumOff val="50000"/>
                </a:schemeClr>
              </a:solidFill>
              <a:latin typeface="Impact" panose="020B0806030902050204" pitchFamily="34" charset="0"/>
            </a:endParaRPr>
          </a:p>
          <a:p>
            <a:pPr marL="0" indent="0">
              <a:buNone/>
              <a:tabLst>
                <a:tab pos="5564188" algn="l"/>
              </a:tabLst>
            </a:pPr>
            <a:r>
              <a:rPr lang="fi-FI" dirty="0">
                <a:solidFill>
                  <a:schemeClr val="tx1">
                    <a:lumMod val="50000"/>
                    <a:lumOff val="50000"/>
                  </a:schemeClr>
                </a:solidFill>
                <a:latin typeface="Impact" panose="020B0806030902050204" pitchFamily="34" charset="0"/>
              </a:rPr>
              <a:t>luotettavuus	</a:t>
            </a:r>
            <a:r>
              <a:rPr lang="fi-FI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Impact" panose="020B0806030902050204" pitchFamily="34" charset="0"/>
              </a:rPr>
              <a:t>yhteistyö</a:t>
            </a:r>
            <a:endParaRPr lang="fi-FI" dirty="0">
              <a:solidFill>
                <a:schemeClr val="tx1">
                  <a:lumMod val="50000"/>
                  <a:lumOff val="50000"/>
                </a:schemeClr>
              </a:solidFill>
              <a:latin typeface="Impact" panose="020B0806030902050204" pitchFamily="34" charset="0"/>
            </a:endParaRPr>
          </a:p>
          <a:p>
            <a:pPr marL="0" indent="0" algn="ctr">
              <a:buNone/>
            </a:pPr>
            <a:r>
              <a:rPr lang="fi-FI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Impact" panose="020B0806030902050204" pitchFamily="34" charset="0"/>
              </a:rPr>
              <a:t>			</a:t>
            </a:r>
            <a:r>
              <a:rPr lang="fi-FI" dirty="0">
                <a:solidFill>
                  <a:schemeClr val="tx1">
                    <a:lumMod val="50000"/>
                    <a:lumOff val="50000"/>
                  </a:schemeClr>
                </a:solidFill>
                <a:latin typeface="Impact" panose="020B0806030902050204" pitchFamily="34" charset="0"/>
              </a:rPr>
              <a:t>		tahto uudistua</a:t>
            </a:r>
          </a:p>
          <a:p>
            <a:pPr marL="447675" indent="0">
              <a:buNone/>
            </a:pPr>
            <a:r>
              <a:rPr lang="fi-FI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Impact" panose="020B0806030902050204" pitchFamily="34" charset="0"/>
              </a:rPr>
              <a:t>ihmisläheisyys</a:t>
            </a:r>
            <a:endParaRPr lang="fi-FI" dirty="0">
              <a:solidFill>
                <a:schemeClr val="tx1">
                  <a:lumMod val="50000"/>
                  <a:lumOff val="50000"/>
                </a:schemeClr>
              </a:solidFill>
              <a:latin typeface="Impact" panose="020B0806030902050204" pitchFamily="34" charset="0"/>
            </a:endParaRPr>
          </a:p>
          <a:p>
            <a:pPr marL="0" indent="0" algn="ctr">
              <a:buNone/>
            </a:pPr>
            <a:r>
              <a:rPr lang="fi-FI" dirty="0">
                <a:solidFill>
                  <a:schemeClr val="tx1">
                    <a:lumMod val="50000"/>
                    <a:lumOff val="50000"/>
                  </a:schemeClr>
                </a:solidFill>
                <a:latin typeface="Impact" panose="020B0806030902050204" pitchFamily="34" charset="0"/>
              </a:rPr>
              <a:t>yhdessä onnistuminen</a:t>
            </a:r>
          </a:p>
          <a:p>
            <a:pPr marL="0" indent="0">
              <a:buNone/>
            </a:pPr>
            <a:endParaRPr lang="fi-FI" sz="200" dirty="0">
              <a:solidFill>
                <a:schemeClr val="tx1">
                  <a:lumMod val="50000"/>
                  <a:lumOff val="50000"/>
                </a:schemeClr>
              </a:solidFill>
              <a:latin typeface="Impact" panose="020B0806030902050204" pitchFamily="34" charset="0"/>
            </a:endParaRPr>
          </a:p>
          <a:p>
            <a:pPr marL="0" indent="0">
              <a:buNone/>
              <a:tabLst>
                <a:tab pos="4211638" algn="l"/>
              </a:tabLst>
            </a:pPr>
            <a:r>
              <a:rPr lang="fi-FI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Impact" panose="020B0806030902050204" pitchFamily="34" charset="0"/>
              </a:rPr>
              <a:t>yhteisöllisyys</a:t>
            </a:r>
            <a:r>
              <a:rPr lang="fi-FI" dirty="0">
                <a:solidFill>
                  <a:schemeClr val="tx1">
                    <a:lumMod val="50000"/>
                    <a:lumOff val="50000"/>
                  </a:schemeClr>
                </a:solidFill>
                <a:latin typeface="Impact" panose="020B0806030902050204" pitchFamily="34" charset="0"/>
              </a:rPr>
              <a:t>		tuloksellisuus</a:t>
            </a:r>
            <a:endParaRPr lang="fi-FI" sz="2000" dirty="0">
              <a:solidFill>
                <a:schemeClr val="tx1">
                  <a:lumMod val="50000"/>
                  <a:lumOff val="50000"/>
                </a:schemeClr>
              </a:solidFill>
              <a:latin typeface="Impact" panose="020B0806030902050204" pitchFamily="34" charset="0"/>
            </a:endParaRP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xmlns="" id="{B775494E-C6CB-405F-B6DE-003F74AF076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276870"/>
            <a:ext cx="2017182" cy="2858243"/>
          </a:xfrm>
          <a:prstGeom prst="rect">
            <a:avLst/>
          </a:prstGeom>
        </p:spPr>
      </p:pic>
      <p:pic>
        <p:nvPicPr>
          <p:cNvPr id="5" name="Kuva 4">
            <a:extLst>
              <a:ext uri="{FF2B5EF4-FFF2-40B4-BE49-F238E27FC236}">
                <a16:creationId xmlns:a16="http://schemas.microsoft.com/office/drawing/2014/main" xmlns="" id="{C8061F87-9676-44A0-AF64-166862B89A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2346219"/>
            <a:ext cx="1872208" cy="2719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147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>
                <a:solidFill>
                  <a:schemeClr val="bg1"/>
                </a:solidFill>
              </a:rPr>
              <a:t>Seuraa valmistelua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2238375" algn="l"/>
            <a:r>
              <a:rPr lang="fi-FI" b="1" dirty="0">
                <a:solidFill>
                  <a:schemeClr val="bg1"/>
                </a:solidFill>
              </a:rPr>
              <a:t>ks2020.fi </a:t>
            </a:r>
          </a:p>
          <a:p>
            <a:pPr marL="2238375" algn="l"/>
            <a:r>
              <a:rPr lang="fi-FI" b="1" dirty="0">
                <a:solidFill>
                  <a:schemeClr val="bg1"/>
                </a:solidFill>
              </a:rPr>
              <a:t>facebook.com/ks2020.fi/ </a:t>
            </a:r>
            <a:r>
              <a:rPr lang="fi-FI" dirty="0">
                <a:solidFill>
                  <a:srgbClr val="304E88"/>
                </a:solidFill>
              </a:rPr>
              <a:t> </a:t>
            </a:r>
          </a:p>
          <a:p>
            <a:pPr marL="2238375" algn="l"/>
            <a:r>
              <a:rPr lang="fi-FI" b="1" dirty="0">
                <a:solidFill>
                  <a:schemeClr val="bg1"/>
                </a:solidFill>
              </a:rPr>
              <a:t>@keskisuomi2020 </a:t>
            </a:r>
          </a:p>
          <a:p>
            <a:pPr marL="2238375" algn="l"/>
            <a:r>
              <a:rPr lang="fi-FI" b="1" dirty="0">
                <a:solidFill>
                  <a:schemeClr val="bg1"/>
                </a:solidFill>
              </a:rPr>
              <a:t>#ks2020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xmlns="" id="{6F865548-B83D-4DFF-B495-A0CF276333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212976"/>
            <a:ext cx="122413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627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FC4190B4-FAD9-4CCD-96E8-02154C078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15888"/>
            <a:ext cx="7919665" cy="1143000"/>
          </a:xfrm>
        </p:spPr>
        <p:txBody>
          <a:bodyPr/>
          <a:lstStyle/>
          <a:p>
            <a:pPr>
              <a:defRPr/>
            </a:pPr>
            <a:r>
              <a:rPr lang="fi-FI" dirty="0"/>
              <a:t>Maakuntalakiluonnos sanoo</a:t>
            </a:r>
          </a:p>
        </p:txBody>
      </p:sp>
      <p:sp>
        <p:nvSpPr>
          <p:cNvPr id="11267" name="Sisällön paikkamerkki 2">
            <a:extLst>
              <a:ext uri="{FF2B5EF4-FFF2-40B4-BE49-F238E27FC236}">
                <a16:creationId xmlns:a16="http://schemas.microsoft.com/office/drawing/2014/main" xmlns="" id="{B8C872A7-497E-4AD5-B315-3CBD037C4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497387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fi-FI" altLang="fi-FI" sz="1800" dirty="0"/>
              <a:t>Maakunnalla on strategia, jossa </a:t>
            </a:r>
            <a:r>
              <a:rPr lang="fi-FI" altLang="fi-FI" sz="2000" b="1" dirty="0"/>
              <a:t>maakuntavaltuusto päättää maakunnan toiminnan ja talouden pitkän aikavälin tavoitteista</a:t>
            </a:r>
            <a:r>
              <a:rPr lang="fi-FI" altLang="fi-FI" sz="1800" dirty="0"/>
              <a:t>. Strategiassa tulee ottaa huomioon: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i-FI" altLang="fi-FI" sz="500" dirty="0"/>
          </a:p>
          <a:p>
            <a:pPr marL="785813">
              <a:buFont typeface="+mj-lt"/>
              <a:buAutoNum type="arabicParenR"/>
            </a:pPr>
            <a:r>
              <a:rPr lang="fi-FI" altLang="fi-FI" sz="1800" dirty="0"/>
              <a:t>asukkaiden hyvinvoinnin edistäminen maakunnan tehtäväalalla </a:t>
            </a:r>
          </a:p>
          <a:p>
            <a:pPr marL="785813">
              <a:buFont typeface="+mj-lt"/>
              <a:buAutoNum type="arabicParenR"/>
            </a:pPr>
            <a:r>
              <a:rPr lang="fi-FI" altLang="fi-FI" sz="1800" dirty="0"/>
              <a:t>palvelujen järjestämistä ja tuottamista koskevat strategiset linjaukset </a:t>
            </a:r>
          </a:p>
          <a:p>
            <a:pPr marL="785813">
              <a:buFont typeface="+mj-lt"/>
              <a:buAutoNum type="arabicParenR"/>
            </a:pPr>
            <a:r>
              <a:rPr lang="fi-FI" altLang="fi-FI" sz="1800" dirty="0"/>
              <a:t>maakunnan tehtäviä koskevissa laeissa säädetyt palvelutavoitteet</a:t>
            </a:r>
          </a:p>
          <a:p>
            <a:pPr marL="785813">
              <a:buFont typeface="+mj-lt"/>
              <a:buAutoNum type="arabicParenR"/>
            </a:pPr>
            <a:r>
              <a:rPr lang="fi-FI" altLang="fi-FI" sz="1800" dirty="0"/>
              <a:t>alueiden, alueiden käytön, elinympäristön laadun ja alueen elinkeinojen kehittäminen</a:t>
            </a:r>
          </a:p>
          <a:p>
            <a:pPr marL="785813">
              <a:buFont typeface="+mj-lt"/>
              <a:buAutoNum type="arabicParenR"/>
            </a:pPr>
            <a:r>
              <a:rPr lang="fi-FI" altLang="fi-FI" sz="1800" dirty="0"/>
              <a:t>omistajapolitiikka</a:t>
            </a:r>
          </a:p>
          <a:p>
            <a:pPr marL="785813">
              <a:buFont typeface="+mj-lt"/>
              <a:buAutoNum type="arabicParenR"/>
            </a:pPr>
            <a:r>
              <a:rPr lang="fi-FI" altLang="fi-FI" sz="1800" dirty="0"/>
              <a:t>henkilöstöpolitiikka </a:t>
            </a:r>
          </a:p>
          <a:p>
            <a:pPr marL="785813">
              <a:buFont typeface="+mj-lt"/>
              <a:buAutoNum type="arabicParenR"/>
            </a:pPr>
            <a:r>
              <a:rPr lang="fi-FI" altLang="fi-FI" sz="1800" dirty="0"/>
              <a:t>asukkaiden osallistumis- ja vaikuttamismahdollisuudet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i-FI" altLang="fi-FI" sz="9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fi-FI" altLang="fi-FI" sz="1800" dirty="0"/>
              <a:t>Strategia perustuu arvioon maakunnan </a:t>
            </a:r>
            <a:r>
              <a:rPr lang="fi-FI" altLang="fi-FI" sz="1800" b="1" dirty="0"/>
              <a:t>nykytilanteesta, toimintaympäristön muutoksista ja niiden vaikutuksista </a:t>
            </a:r>
            <a:r>
              <a:rPr lang="fi-FI" altLang="fi-FI" sz="1800" dirty="0"/>
              <a:t>tehtävien toteuttamiseen. Strategiassa määritellään myös sen toteutumisen </a:t>
            </a:r>
            <a:r>
              <a:rPr lang="fi-FI" altLang="fi-FI" sz="1800" b="1" dirty="0"/>
              <a:t>arviointi ja seuranta.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i-FI" altLang="fi-FI" sz="200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fi-FI" altLang="fi-FI" sz="1800" dirty="0"/>
              <a:t>Maakuntastrategia ohjaa maakunnan </a:t>
            </a:r>
            <a:r>
              <a:rPr lang="fi-FI" altLang="fi-FI" sz="1800" b="1" dirty="0"/>
              <a:t>talousarvion ja -suunnitelman </a:t>
            </a:r>
            <a:r>
              <a:rPr lang="fi-FI" altLang="fi-FI" sz="1800" dirty="0"/>
              <a:t>laatimista. Strategia </a:t>
            </a:r>
            <a:r>
              <a:rPr lang="fi-FI" altLang="fi-FI" sz="1800" b="1" dirty="0"/>
              <a:t>tarkistetaan</a:t>
            </a:r>
            <a:r>
              <a:rPr lang="fi-FI" altLang="fi-FI" sz="1800" dirty="0"/>
              <a:t> vähintään kerran maakuntavaltuuston toimikaudessa. </a:t>
            </a:r>
          </a:p>
        </p:txBody>
      </p:sp>
      <p:sp>
        <p:nvSpPr>
          <p:cNvPr id="11270" name="Dian numeron paikkamerkki 5">
            <a:extLst>
              <a:ext uri="{FF2B5EF4-FFF2-40B4-BE49-F238E27FC236}">
                <a16:creationId xmlns:a16="http://schemas.microsoft.com/office/drawing/2014/main" xmlns="" id="{3D8B40D0-A251-4282-BA5C-FBA4778EF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6F271E8-FD8F-4198-BBD1-6F6A2634AFE3}" type="slidenum">
              <a:rPr lang="fi-FI" altLang="fi-FI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fi-FI" altLang="fi-FI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987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Keski-Suomen tulkinta maakuntastrategiasta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26780"/>
            <a:ext cx="4191000" cy="2692896"/>
          </a:xfrm>
        </p:spPr>
        <p:txBody>
          <a:bodyPr/>
          <a:lstStyle/>
          <a:p>
            <a:pPr>
              <a:buClr>
                <a:srgbClr val="92C849"/>
              </a:buClr>
              <a:buSzPct val="120000"/>
              <a:buFont typeface="Wingdings" panose="05000000000000000000" pitchFamily="2" charset="2"/>
              <a:buChar char="§"/>
            </a:pPr>
            <a:r>
              <a:rPr lang="fi-FI" dirty="0"/>
              <a:t>merikartta toiminnalle</a:t>
            </a:r>
          </a:p>
          <a:p>
            <a:pPr>
              <a:buClr>
                <a:srgbClr val="92C849"/>
              </a:buClr>
              <a:buSzPct val="120000"/>
              <a:buFont typeface="Wingdings" panose="05000000000000000000" pitchFamily="2" charset="2"/>
              <a:buChar char="§"/>
            </a:pPr>
            <a:r>
              <a:rPr lang="fi-FI" dirty="0"/>
              <a:t>hengen luoja</a:t>
            </a:r>
          </a:p>
          <a:p>
            <a:pPr>
              <a:buClr>
                <a:srgbClr val="92C849"/>
              </a:buClr>
              <a:buSzPct val="120000"/>
              <a:buFont typeface="Wingdings" panose="05000000000000000000" pitchFamily="2" charset="2"/>
              <a:buChar char="§"/>
            </a:pPr>
            <a:r>
              <a:rPr lang="fi-FI" dirty="0"/>
              <a:t>tahdonilmaus</a:t>
            </a:r>
          </a:p>
          <a:p>
            <a:pPr>
              <a:buClr>
                <a:srgbClr val="92C849"/>
              </a:buClr>
              <a:buSzPct val="120000"/>
              <a:buFont typeface="Wingdings" panose="05000000000000000000" pitchFamily="2" charset="2"/>
              <a:buChar char="§"/>
            </a:pPr>
            <a:r>
              <a:rPr lang="fi-FI" dirty="0"/>
              <a:t>maakuntaorganisaation ensimmäinen oma linjaus</a:t>
            </a:r>
          </a:p>
          <a:p>
            <a:pPr>
              <a:buClr>
                <a:srgbClr val="92C849"/>
              </a:buClr>
              <a:buSzPct val="120000"/>
              <a:buFont typeface="Wingdings" panose="05000000000000000000" pitchFamily="2" charset="2"/>
              <a:buChar char="§"/>
            </a:pPr>
            <a:r>
              <a:rPr lang="fi-FI" dirty="0"/>
              <a:t>ihmisen kokoinen</a:t>
            </a:r>
          </a:p>
          <a:p>
            <a:pPr>
              <a:buClr>
                <a:srgbClr val="92C849"/>
              </a:buClr>
              <a:buSzPct val="120000"/>
              <a:buFont typeface="Wingdings" panose="05000000000000000000" pitchFamily="2" charset="2"/>
              <a:buChar char="§"/>
            </a:pPr>
            <a:r>
              <a:rPr lang="fi-FI" dirty="0"/>
              <a:t>asiakas edellä</a:t>
            </a:r>
          </a:p>
          <a:p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926780"/>
            <a:ext cx="4038600" cy="2836912"/>
          </a:xfrm>
        </p:spPr>
        <p:txBody>
          <a:bodyPr/>
          <a:lstStyle/>
          <a:p>
            <a:pPr>
              <a:buClr>
                <a:srgbClr val="92C849"/>
              </a:buClr>
              <a:buSzPct val="120000"/>
              <a:buFont typeface="Wingdings" panose="05000000000000000000" pitchFamily="2" charset="2"/>
              <a:buChar char="§"/>
            </a:pPr>
            <a:r>
              <a:rPr lang="fi-FI" dirty="0"/>
              <a:t>tulevaisuudenkuva</a:t>
            </a:r>
          </a:p>
          <a:p>
            <a:pPr>
              <a:buClr>
                <a:srgbClr val="92C849"/>
              </a:buClr>
              <a:buSzPct val="120000"/>
              <a:buFont typeface="Wingdings" panose="05000000000000000000" pitchFamily="2" charset="2"/>
              <a:buChar char="§"/>
            </a:pPr>
            <a:r>
              <a:rPr lang="fi-FI" dirty="0"/>
              <a:t>linjaa suurten odotusten ja ristikkäisten paineiden ratkaisuja</a:t>
            </a:r>
          </a:p>
          <a:p>
            <a:pPr>
              <a:buClr>
                <a:srgbClr val="92C849"/>
              </a:buClr>
              <a:buSzPct val="120000"/>
              <a:buFont typeface="Wingdings" panose="05000000000000000000" pitchFamily="2" charset="2"/>
              <a:buChar char="§"/>
            </a:pPr>
            <a:r>
              <a:rPr lang="fi-FI" dirty="0"/>
              <a:t>ymmärrettävä 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48844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xmlns="" id="{AC031D99-9ED1-42C8-A344-B8B7C72B1D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248075"/>
              </p:ext>
            </p:extLst>
          </p:nvPr>
        </p:nvGraphicFramePr>
        <p:xfrm>
          <a:off x="755291" y="1498431"/>
          <a:ext cx="7704856" cy="47525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460" name="Dian numeron paikkamerkki 5">
            <a:extLst>
              <a:ext uri="{FF2B5EF4-FFF2-40B4-BE49-F238E27FC236}">
                <a16:creationId xmlns:a16="http://schemas.microsoft.com/office/drawing/2014/main" xmlns="" id="{25578F0E-5633-4CE6-B80B-516D62E9CB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3736FF-A257-4752-8A7D-1C05C9A1CB48}" type="slidenum">
              <a:rPr lang="fi-FI" altLang="fi-FI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fi-FI" altLang="fi-FI" sz="1200">
              <a:solidFill>
                <a:srgbClr val="898989"/>
              </a:solidFill>
            </a:endParaRPr>
          </a:p>
        </p:txBody>
      </p:sp>
      <p:sp>
        <p:nvSpPr>
          <p:cNvPr id="9" name="Otsikko 1">
            <a:extLst>
              <a:ext uri="{FF2B5EF4-FFF2-40B4-BE49-F238E27FC236}">
                <a16:creationId xmlns:a16="http://schemas.microsoft.com/office/drawing/2014/main" xmlns="" id="{3B176EDC-2BEC-409F-8565-958B07270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631" y="130458"/>
            <a:ext cx="7272337" cy="969680"/>
          </a:xfrm>
        </p:spPr>
        <p:txBody>
          <a:bodyPr/>
          <a:lstStyle/>
          <a:p>
            <a:pPr>
              <a:defRPr/>
            </a:pPr>
            <a:r>
              <a:rPr lang="fi-FI" dirty="0"/>
              <a:t>Strategiakello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xmlns="" id="{4CE59BC6-A95A-464F-84A1-F27BBDF6994D}"/>
              </a:ext>
            </a:extLst>
          </p:cNvPr>
          <p:cNvSpPr txBox="1"/>
          <p:nvPr/>
        </p:nvSpPr>
        <p:spPr>
          <a:xfrm>
            <a:off x="3851635" y="5034477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000" b="1" dirty="0">
                <a:solidFill>
                  <a:schemeClr val="tx2"/>
                </a:solidFill>
              </a:rPr>
              <a:t>Osallisuus</a:t>
            </a:r>
            <a:endParaRPr lang="fi-FI" sz="2800" b="1" dirty="0">
              <a:solidFill>
                <a:schemeClr val="tx2"/>
              </a:solidFill>
            </a:endParaRP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xmlns="" id="{8BA81D62-688E-43B2-84DD-F56F554A655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599" y="2276872"/>
            <a:ext cx="2160240" cy="306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868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5B09B13E-B9C0-4E73-BCDA-EB30218B2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Tavoitteena muodonmuutos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xmlns="" id="{0BF433BD-D34B-4662-A2D7-09BAF6F933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505200" y="6205930"/>
            <a:ext cx="2133600" cy="365125"/>
          </a:xfrm>
        </p:spPr>
        <p:txBody>
          <a:bodyPr/>
          <a:lstStyle/>
          <a:p>
            <a:r>
              <a:rPr lang="fi-FI" sz="1400" dirty="0">
                <a:solidFill>
                  <a:schemeClr val="tx1"/>
                </a:solidFill>
              </a:rPr>
              <a:t>Lähde: J. Peter </a:t>
            </a:r>
            <a:r>
              <a:rPr lang="fi-FI" sz="1400" dirty="0" err="1">
                <a:solidFill>
                  <a:schemeClr val="tx1"/>
                </a:solidFill>
              </a:rPr>
              <a:t>Killing</a:t>
            </a:r>
            <a:r>
              <a:rPr lang="fi-FI" sz="1400" dirty="0">
                <a:solidFill>
                  <a:schemeClr val="tx1"/>
                </a:solidFill>
              </a:rPr>
              <a:t>, IMD</a:t>
            </a:r>
          </a:p>
        </p:txBody>
      </p:sp>
      <p:sp>
        <p:nvSpPr>
          <p:cNvPr id="5" name="Nuoli: Ylös 4">
            <a:extLst>
              <a:ext uri="{FF2B5EF4-FFF2-40B4-BE49-F238E27FC236}">
                <a16:creationId xmlns:a16="http://schemas.microsoft.com/office/drawing/2014/main" xmlns="" id="{1C41ACA6-0636-4128-804F-1C4F30F63142}"/>
              </a:ext>
            </a:extLst>
          </p:cNvPr>
          <p:cNvSpPr/>
          <p:nvPr/>
        </p:nvSpPr>
        <p:spPr>
          <a:xfrm>
            <a:off x="1524000" y="1772816"/>
            <a:ext cx="288032" cy="4104456"/>
          </a:xfrm>
          <a:prstGeom prst="up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Nuoli: Ylös 5">
            <a:extLst>
              <a:ext uri="{FF2B5EF4-FFF2-40B4-BE49-F238E27FC236}">
                <a16:creationId xmlns:a16="http://schemas.microsoft.com/office/drawing/2014/main" xmlns="" id="{7D3B5009-F1D5-4952-9389-84D3C4F609AD}"/>
              </a:ext>
            </a:extLst>
          </p:cNvPr>
          <p:cNvSpPr/>
          <p:nvPr/>
        </p:nvSpPr>
        <p:spPr>
          <a:xfrm rot="5400000">
            <a:off x="4658550" y="1948313"/>
            <a:ext cx="288032" cy="7027699"/>
          </a:xfrm>
          <a:prstGeom prst="up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xmlns="" id="{40FF4F8B-2E34-4E8F-BF10-1333BE39C7EC}"/>
              </a:ext>
            </a:extLst>
          </p:cNvPr>
          <p:cNvSpPr txBox="1"/>
          <p:nvPr/>
        </p:nvSpPr>
        <p:spPr>
          <a:xfrm>
            <a:off x="3491880" y="5606178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 dirty="0"/>
              <a:t>Integraation vaativuus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xmlns="" id="{CAB80F98-D346-4FA4-84C1-B3A9249B6E9F}"/>
              </a:ext>
            </a:extLst>
          </p:cNvPr>
          <p:cNvSpPr txBox="1"/>
          <p:nvPr/>
        </p:nvSpPr>
        <p:spPr>
          <a:xfrm rot="16200000">
            <a:off x="-71002" y="3048924"/>
            <a:ext cx="29523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 dirty="0"/>
              <a:t>Muutosten suuruus  </a:t>
            </a:r>
          </a:p>
        </p:txBody>
      </p:sp>
      <p:sp>
        <p:nvSpPr>
          <p:cNvPr id="9" name="Suorakulmio: Pyöristetyt kulmat 8">
            <a:extLst>
              <a:ext uri="{FF2B5EF4-FFF2-40B4-BE49-F238E27FC236}">
                <a16:creationId xmlns:a16="http://schemas.microsoft.com/office/drawing/2014/main" xmlns="" id="{8B16AAEB-9E50-4BC3-98BA-5B893208EB41}"/>
              </a:ext>
            </a:extLst>
          </p:cNvPr>
          <p:cNvSpPr/>
          <p:nvPr/>
        </p:nvSpPr>
        <p:spPr>
          <a:xfrm>
            <a:off x="2047315" y="4588342"/>
            <a:ext cx="2452677" cy="588552"/>
          </a:xfrm>
          <a:prstGeom prst="roundRect">
            <a:avLst/>
          </a:prstGeom>
          <a:noFill/>
          <a:ln>
            <a:solidFill>
              <a:srgbClr val="92C8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>
                <a:solidFill>
                  <a:schemeClr val="tx1"/>
                </a:solidFill>
              </a:rPr>
              <a:t>Yksiköt jatkavat erillään ja ennallaan</a:t>
            </a:r>
          </a:p>
        </p:txBody>
      </p:sp>
      <p:sp>
        <p:nvSpPr>
          <p:cNvPr id="10" name="Suorakulmio: Pyöristetyt kulmat 9">
            <a:extLst>
              <a:ext uri="{FF2B5EF4-FFF2-40B4-BE49-F238E27FC236}">
                <a16:creationId xmlns:a16="http://schemas.microsoft.com/office/drawing/2014/main" xmlns="" id="{3B98C5B5-F5FB-4628-87A9-5D5E9A2E48DE}"/>
              </a:ext>
            </a:extLst>
          </p:cNvPr>
          <p:cNvSpPr/>
          <p:nvPr/>
        </p:nvSpPr>
        <p:spPr>
          <a:xfrm>
            <a:off x="4788024" y="1916625"/>
            <a:ext cx="2952328" cy="703291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>
                <a:solidFill>
                  <a:schemeClr val="bg1"/>
                </a:solidFill>
              </a:rPr>
              <a:t>Muodonmuutos - </a:t>
            </a:r>
          </a:p>
          <a:p>
            <a:pPr algn="ctr"/>
            <a:r>
              <a:rPr lang="fi-FI" b="1" dirty="0">
                <a:solidFill>
                  <a:schemeClr val="bg1"/>
                </a:solidFill>
              </a:rPr>
              <a:t>uusi ja parempi organisaatio</a:t>
            </a:r>
          </a:p>
        </p:txBody>
      </p:sp>
      <p:sp>
        <p:nvSpPr>
          <p:cNvPr id="11" name="Suorakulmio: Pyöristetyt kulmat 10">
            <a:extLst>
              <a:ext uri="{FF2B5EF4-FFF2-40B4-BE49-F238E27FC236}">
                <a16:creationId xmlns:a16="http://schemas.microsoft.com/office/drawing/2014/main" xmlns="" id="{5A6FF1E9-CF4F-4491-AC0C-CFB8BBAD2D64}"/>
              </a:ext>
            </a:extLst>
          </p:cNvPr>
          <p:cNvSpPr/>
          <p:nvPr/>
        </p:nvSpPr>
        <p:spPr>
          <a:xfrm>
            <a:off x="4061025" y="2797507"/>
            <a:ext cx="2599207" cy="703293"/>
          </a:xfrm>
          <a:prstGeom prst="roundRect">
            <a:avLst/>
          </a:prstGeom>
          <a:noFill/>
          <a:ln>
            <a:solidFill>
              <a:srgbClr val="92C8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>
                <a:solidFill>
                  <a:schemeClr val="tx1"/>
                </a:solidFill>
              </a:rPr>
              <a:t>Parhaat käytännöt kaikista organisaatioista</a:t>
            </a:r>
          </a:p>
        </p:txBody>
      </p:sp>
      <p:sp>
        <p:nvSpPr>
          <p:cNvPr id="12" name="Suorakulmio: Pyöristetyt kulmat 11">
            <a:extLst>
              <a:ext uri="{FF2B5EF4-FFF2-40B4-BE49-F238E27FC236}">
                <a16:creationId xmlns:a16="http://schemas.microsoft.com/office/drawing/2014/main" xmlns="" id="{19A85DB2-D139-4640-A5F9-A0AF8496AE04}"/>
              </a:ext>
            </a:extLst>
          </p:cNvPr>
          <p:cNvSpPr/>
          <p:nvPr/>
        </p:nvSpPr>
        <p:spPr>
          <a:xfrm>
            <a:off x="3096342" y="3678390"/>
            <a:ext cx="2341240" cy="795211"/>
          </a:xfrm>
          <a:prstGeom prst="roundRect">
            <a:avLst/>
          </a:prstGeom>
          <a:noFill/>
          <a:ln>
            <a:solidFill>
              <a:srgbClr val="92C8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>
                <a:solidFill>
                  <a:schemeClr val="tx1"/>
                </a:solidFill>
              </a:rPr>
              <a:t>Sulautuminen päällekkäisyydet poistamalla</a:t>
            </a:r>
          </a:p>
        </p:txBody>
      </p:sp>
      <p:sp>
        <p:nvSpPr>
          <p:cNvPr id="3" name="Ellipsi 2">
            <a:extLst>
              <a:ext uri="{FF2B5EF4-FFF2-40B4-BE49-F238E27FC236}">
                <a16:creationId xmlns:a16="http://schemas.microsoft.com/office/drawing/2014/main" xmlns="" id="{459F871B-892A-456A-83D3-ADC16106FA9F}"/>
              </a:ext>
            </a:extLst>
          </p:cNvPr>
          <p:cNvSpPr/>
          <p:nvPr/>
        </p:nvSpPr>
        <p:spPr>
          <a:xfrm>
            <a:off x="4352930" y="1661680"/>
            <a:ext cx="3744416" cy="1202281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8077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xmlns="" id="{AB232CAD-A9D3-4011-B7E1-75C9191E6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Maakuntastrategia </a:t>
            </a:r>
            <a:r>
              <a:rPr lang="fi-FI" sz="5400" b="1" dirty="0">
                <a:solidFill>
                  <a:srgbClr val="92C849"/>
                </a:solidFill>
              </a:rPr>
              <a:t>2025</a:t>
            </a:r>
            <a:endParaRPr lang="fi-FI" b="1" dirty="0">
              <a:solidFill>
                <a:srgbClr val="92C849"/>
              </a:solidFill>
            </a:endParaRPr>
          </a:p>
        </p:txBody>
      </p:sp>
      <p:graphicFrame>
        <p:nvGraphicFramePr>
          <p:cNvPr id="5" name="Sisällön paikkamerkki 4">
            <a:extLst>
              <a:ext uri="{FF2B5EF4-FFF2-40B4-BE49-F238E27FC236}">
                <a16:creationId xmlns:a16="http://schemas.microsoft.com/office/drawing/2014/main" xmlns="" id="{A274FCB3-80AA-4BA0-8B20-A996EA0952A5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452582" y="159953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Vasen aaltosulje 5">
            <a:extLst>
              <a:ext uri="{FF2B5EF4-FFF2-40B4-BE49-F238E27FC236}">
                <a16:creationId xmlns:a16="http://schemas.microsoft.com/office/drawing/2014/main" xmlns="" id="{FA07DCFE-5BCE-4427-82D1-BEDE0100687C}"/>
              </a:ext>
            </a:extLst>
          </p:cNvPr>
          <p:cNvSpPr/>
          <p:nvPr/>
        </p:nvSpPr>
        <p:spPr>
          <a:xfrm rot="5400000">
            <a:off x="2416548" y="975938"/>
            <a:ext cx="494473" cy="1944213"/>
          </a:xfrm>
          <a:prstGeom prst="lef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xmlns="" id="{5A75E9F3-149E-439D-BA39-70ABF316A14C}"/>
              </a:ext>
            </a:extLst>
          </p:cNvPr>
          <p:cNvSpPr txBox="1"/>
          <p:nvPr/>
        </p:nvSpPr>
        <p:spPr>
          <a:xfrm>
            <a:off x="1685395" y="1402543"/>
            <a:ext cx="17281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/>
              <a:t>Valtuustokausi 2,5 v</a:t>
            </a:r>
          </a:p>
        </p:txBody>
      </p:sp>
      <p:sp>
        <p:nvSpPr>
          <p:cNvPr id="8" name="Vasen aaltosulje 7">
            <a:extLst>
              <a:ext uri="{FF2B5EF4-FFF2-40B4-BE49-F238E27FC236}">
                <a16:creationId xmlns:a16="http://schemas.microsoft.com/office/drawing/2014/main" xmlns="" id="{E1AE773C-83FB-43E1-B36D-1919019022B2}"/>
              </a:ext>
            </a:extLst>
          </p:cNvPr>
          <p:cNvSpPr/>
          <p:nvPr/>
        </p:nvSpPr>
        <p:spPr>
          <a:xfrm rot="5400000">
            <a:off x="5486718" y="230095"/>
            <a:ext cx="474812" cy="3456376"/>
          </a:xfrm>
          <a:prstGeom prst="lef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xmlns="" id="{C9E4A9AB-FE9A-41BC-9B47-E7B92BBCAA8C}"/>
              </a:ext>
            </a:extLst>
          </p:cNvPr>
          <p:cNvSpPr txBox="1"/>
          <p:nvPr/>
        </p:nvSpPr>
        <p:spPr>
          <a:xfrm>
            <a:off x="4652750" y="1413100"/>
            <a:ext cx="2317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/>
              <a:t>Valtuustokausi normaali 4 v</a:t>
            </a: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xmlns="" id="{BE5D46CD-48D8-45A4-902C-B358A0B6D28E}"/>
              </a:ext>
            </a:extLst>
          </p:cNvPr>
          <p:cNvSpPr txBox="1"/>
          <p:nvPr/>
        </p:nvSpPr>
        <p:spPr>
          <a:xfrm>
            <a:off x="1744484" y="4706451"/>
            <a:ext cx="144644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/>
              <a:t>Muu palvelutuotanto alkaa 1.1.2020</a:t>
            </a:r>
          </a:p>
          <a:p>
            <a:endParaRPr lang="fi-FI" sz="600" b="1" dirty="0"/>
          </a:p>
          <a:p>
            <a:r>
              <a:rPr lang="fi-FI" sz="1200" b="1" dirty="0"/>
              <a:t>Henkilökohtainen budjetti 1.1.2020</a:t>
            </a:r>
          </a:p>
          <a:p>
            <a:endParaRPr lang="fi-FI" sz="800" b="1" dirty="0"/>
          </a:p>
          <a:p>
            <a:r>
              <a:rPr lang="fi-FI" sz="1200" b="1" dirty="0"/>
              <a:t>Asiakasseteli viimeistään 1.7.2020</a:t>
            </a:r>
          </a:p>
        </p:txBody>
      </p:sp>
      <p:sp>
        <p:nvSpPr>
          <p:cNvPr id="13" name="Ellipsi 12">
            <a:extLst>
              <a:ext uri="{FF2B5EF4-FFF2-40B4-BE49-F238E27FC236}">
                <a16:creationId xmlns:a16="http://schemas.microsoft.com/office/drawing/2014/main" xmlns="" id="{19A8B187-493B-494B-970F-48AE7EE8E5B5}"/>
              </a:ext>
            </a:extLst>
          </p:cNvPr>
          <p:cNvSpPr/>
          <p:nvPr/>
        </p:nvSpPr>
        <p:spPr>
          <a:xfrm>
            <a:off x="1989456" y="4231340"/>
            <a:ext cx="288000" cy="288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Ellipsi 13">
            <a:extLst>
              <a:ext uri="{FF2B5EF4-FFF2-40B4-BE49-F238E27FC236}">
                <a16:creationId xmlns:a16="http://schemas.microsoft.com/office/drawing/2014/main" xmlns="" id="{E1F4DA36-35AE-4303-AC06-1D68513B76E5}"/>
              </a:ext>
            </a:extLst>
          </p:cNvPr>
          <p:cNvSpPr/>
          <p:nvPr/>
        </p:nvSpPr>
        <p:spPr>
          <a:xfrm>
            <a:off x="3219389" y="4217078"/>
            <a:ext cx="288000" cy="288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Ellipsi 14">
            <a:extLst>
              <a:ext uri="{FF2B5EF4-FFF2-40B4-BE49-F238E27FC236}">
                <a16:creationId xmlns:a16="http://schemas.microsoft.com/office/drawing/2014/main" xmlns="" id="{EB951F16-0210-4D84-8D80-48D707745993}"/>
              </a:ext>
            </a:extLst>
          </p:cNvPr>
          <p:cNvSpPr/>
          <p:nvPr/>
        </p:nvSpPr>
        <p:spPr>
          <a:xfrm>
            <a:off x="4449131" y="4226066"/>
            <a:ext cx="288000" cy="288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Ellipsi 15">
            <a:extLst>
              <a:ext uri="{FF2B5EF4-FFF2-40B4-BE49-F238E27FC236}">
                <a16:creationId xmlns:a16="http://schemas.microsoft.com/office/drawing/2014/main" xmlns="" id="{DE7BFC7E-CB50-4C52-A88B-35CE32386849}"/>
              </a:ext>
            </a:extLst>
          </p:cNvPr>
          <p:cNvSpPr/>
          <p:nvPr/>
        </p:nvSpPr>
        <p:spPr>
          <a:xfrm>
            <a:off x="5511570" y="4252371"/>
            <a:ext cx="288000" cy="288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7" name="Tekstiruutu 16">
            <a:extLst>
              <a:ext uri="{FF2B5EF4-FFF2-40B4-BE49-F238E27FC236}">
                <a16:creationId xmlns:a16="http://schemas.microsoft.com/office/drawing/2014/main" xmlns="" id="{7BEE4E6E-DAE3-4BCB-A488-EC46253E6425}"/>
              </a:ext>
            </a:extLst>
          </p:cNvPr>
          <p:cNvSpPr txBox="1"/>
          <p:nvPr/>
        </p:nvSpPr>
        <p:spPr>
          <a:xfrm>
            <a:off x="4130634" y="5346398"/>
            <a:ext cx="14464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/>
              <a:t>Valinnanvapaus suun terveyden-huollossa 1.1.2022</a:t>
            </a:r>
          </a:p>
        </p:txBody>
      </p:sp>
      <p:sp>
        <p:nvSpPr>
          <p:cNvPr id="18" name="Tekstiruutu 17">
            <a:extLst>
              <a:ext uri="{FF2B5EF4-FFF2-40B4-BE49-F238E27FC236}">
                <a16:creationId xmlns:a16="http://schemas.microsoft.com/office/drawing/2014/main" xmlns="" id="{55991399-A3DB-45C1-84E0-AFBC89A91622}"/>
              </a:ext>
            </a:extLst>
          </p:cNvPr>
          <p:cNvSpPr txBox="1"/>
          <p:nvPr/>
        </p:nvSpPr>
        <p:spPr>
          <a:xfrm>
            <a:off x="2917543" y="5792244"/>
            <a:ext cx="14464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/>
              <a:t>Valinnanvapaus sote-keskuksen palveluissa 1.1.2021</a:t>
            </a:r>
          </a:p>
        </p:txBody>
      </p:sp>
      <p:sp>
        <p:nvSpPr>
          <p:cNvPr id="19" name="Tekstiruutu 18">
            <a:extLst>
              <a:ext uri="{FF2B5EF4-FFF2-40B4-BE49-F238E27FC236}">
                <a16:creationId xmlns:a16="http://schemas.microsoft.com/office/drawing/2014/main" xmlns="" id="{5B2E9878-5BE3-47BA-9696-7DC1E17B1A80}"/>
              </a:ext>
            </a:extLst>
          </p:cNvPr>
          <p:cNvSpPr txBox="1"/>
          <p:nvPr/>
        </p:nvSpPr>
        <p:spPr>
          <a:xfrm>
            <a:off x="5290604" y="4762425"/>
            <a:ext cx="14464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/>
              <a:t>Sote-keskuksen asiakkaiden listaaminen</a:t>
            </a:r>
          </a:p>
          <a:p>
            <a:r>
              <a:rPr lang="fi-FI" sz="1200" b="1" dirty="0"/>
              <a:t>1.1.2023</a:t>
            </a:r>
          </a:p>
        </p:txBody>
      </p:sp>
      <p:cxnSp>
        <p:nvCxnSpPr>
          <p:cNvPr id="21" name="Suora yhdysviiva 20">
            <a:extLst>
              <a:ext uri="{FF2B5EF4-FFF2-40B4-BE49-F238E27FC236}">
                <a16:creationId xmlns:a16="http://schemas.microsoft.com/office/drawing/2014/main" xmlns="" id="{5C953180-D3D7-4F07-AC59-F876B643AB9F}"/>
              </a:ext>
            </a:extLst>
          </p:cNvPr>
          <p:cNvCxnSpPr>
            <a:cxnSpLocks/>
          </p:cNvCxnSpPr>
          <p:nvPr/>
        </p:nvCxnSpPr>
        <p:spPr>
          <a:xfrm flipH="1">
            <a:off x="3346548" y="4431441"/>
            <a:ext cx="5486" cy="1355454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uora yhdysviiva 21">
            <a:extLst>
              <a:ext uri="{FF2B5EF4-FFF2-40B4-BE49-F238E27FC236}">
                <a16:creationId xmlns:a16="http://schemas.microsoft.com/office/drawing/2014/main" xmlns="" id="{23904393-FC41-4379-B24E-6BCC46450665}"/>
              </a:ext>
            </a:extLst>
          </p:cNvPr>
          <p:cNvCxnSpPr>
            <a:cxnSpLocks/>
          </p:cNvCxnSpPr>
          <p:nvPr/>
        </p:nvCxnSpPr>
        <p:spPr>
          <a:xfrm>
            <a:off x="4567382" y="4335295"/>
            <a:ext cx="0" cy="1060099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uora yhdysviiva 22">
            <a:extLst>
              <a:ext uri="{FF2B5EF4-FFF2-40B4-BE49-F238E27FC236}">
                <a16:creationId xmlns:a16="http://schemas.microsoft.com/office/drawing/2014/main" xmlns="" id="{5F0BCBD6-30E3-45BF-8477-6F1E25E659AB}"/>
              </a:ext>
            </a:extLst>
          </p:cNvPr>
          <p:cNvCxnSpPr/>
          <p:nvPr/>
        </p:nvCxnSpPr>
        <p:spPr>
          <a:xfrm>
            <a:off x="2133456" y="4453252"/>
            <a:ext cx="0" cy="309173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uora yhdysviiva 23">
            <a:extLst>
              <a:ext uri="{FF2B5EF4-FFF2-40B4-BE49-F238E27FC236}">
                <a16:creationId xmlns:a16="http://schemas.microsoft.com/office/drawing/2014/main" xmlns="" id="{D1CEE842-8C23-4491-8EB8-4366FB757194}"/>
              </a:ext>
            </a:extLst>
          </p:cNvPr>
          <p:cNvCxnSpPr/>
          <p:nvPr/>
        </p:nvCxnSpPr>
        <p:spPr>
          <a:xfrm>
            <a:off x="5655570" y="4453252"/>
            <a:ext cx="0" cy="309173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Ellipsi 25">
            <a:extLst>
              <a:ext uri="{FF2B5EF4-FFF2-40B4-BE49-F238E27FC236}">
                <a16:creationId xmlns:a16="http://schemas.microsoft.com/office/drawing/2014/main" xmlns="" id="{23B4C8B0-2187-40D7-805E-62870822DB17}"/>
              </a:ext>
            </a:extLst>
          </p:cNvPr>
          <p:cNvSpPr/>
          <p:nvPr/>
        </p:nvSpPr>
        <p:spPr>
          <a:xfrm>
            <a:off x="6486801" y="4217078"/>
            <a:ext cx="288000" cy="288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cxnSp>
        <p:nvCxnSpPr>
          <p:cNvPr id="27" name="Suora yhdysviiva 26">
            <a:extLst>
              <a:ext uri="{FF2B5EF4-FFF2-40B4-BE49-F238E27FC236}">
                <a16:creationId xmlns:a16="http://schemas.microsoft.com/office/drawing/2014/main" xmlns="" id="{3B3994FD-33A5-4C9A-BB31-6BA79D12E6E6}"/>
              </a:ext>
            </a:extLst>
          </p:cNvPr>
          <p:cNvCxnSpPr>
            <a:cxnSpLocks/>
          </p:cNvCxnSpPr>
          <p:nvPr/>
        </p:nvCxnSpPr>
        <p:spPr>
          <a:xfrm>
            <a:off x="6630801" y="4370972"/>
            <a:ext cx="0" cy="1060099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kstiruutu 27">
            <a:extLst>
              <a:ext uri="{FF2B5EF4-FFF2-40B4-BE49-F238E27FC236}">
                <a16:creationId xmlns:a16="http://schemas.microsoft.com/office/drawing/2014/main" xmlns="" id="{FFF21C1D-9E2E-4CB9-9A72-DCA13B19ECC6}"/>
              </a:ext>
            </a:extLst>
          </p:cNvPr>
          <p:cNvSpPr txBox="1"/>
          <p:nvPr/>
        </p:nvSpPr>
        <p:spPr>
          <a:xfrm>
            <a:off x="6300192" y="5351182"/>
            <a:ext cx="14464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/>
              <a:t>Suun terveydenhuollon asiakkaiden listaaminen 1.1.2024</a:t>
            </a:r>
          </a:p>
        </p:txBody>
      </p:sp>
      <p:cxnSp>
        <p:nvCxnSpPr>
          <p:cNvPr id="30" name="Suora yhdysviiva 29">
            <a:extLst>
              <a:ext uri="{FF2B5EF4-FFF2-40B4-BE49-F238E27FC236}">
                <a16:creationId xmlns:a16="http://schemas.microsoft.com/office/drawing/2014/main" xmlns="" id="{7CA07E61-B68F-4345-937B-BA22588D52DE}"/>
              </a:ext>
            </a:extLst>
          </p:cNvPr>
          <p:cNvCxnSpPr>
            <a:cxnSpLocks/>
          </p:cNvCxnSpPr>
          <p:nvPr/>
        </p:nvCxnSpPr>
        <p:spPr>
          <a:xfrm>
            <a:off x="1043608" y="3331028"/>
            <a:ext cx="0" cy="479153"/>
          </a:xfrm>
          <a:prstGeom prst="line">
            <a:avLst/>
          </a:prstGeom>
          <a:ln w="38100">
            <a:solidFill>
              <a:srgbClr val="92C8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uora yhdysviiva 31">
            <a:extLst>
              <a:ext uri="{FF2B5EF4-FFF2-40B4-BE49-F238E27FC236}">
                <a16:creationId xmlns:a16="http://schemas.microsoft.com/office/drawing/2014/main" xmlns="" id="{AA8619EC-4325-4465-9F2D-632C40CF865C}"/>
              </a:ext>
            </a:extLst>
          </p:cNvPr>
          <p:cNvCxnSpPr>
            <a:cxnSpLocks/>
          </p:cNvCxnSpPr>
          <p:nvPr/>
        </p:nvCxnSpPr>
        <p:spPr>
          <a:xfrm>
            <a:off x="3563888" y="3331028"/>
            <a:ext cx="0" cy="381181"/>
          </a:xfrm>
          <a:prstGeom prst="line">
            <a:avLst/>
          </a:prstGeom>
          <a:ln w="38100">
            <a:solidFill>
              <a:srgbClr val="92C8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uora yhdysviiva 32">
            <a:extLst>
              <a:ext uri="{FF2B5EF4-FFF2-40B4-BE49-F238E27FC236}">
                <a16:creationId xmlns:a16="http://schemas.microsoft.com/office/drawing/2014/main" xmlns="" id="{773BBFBE-9890-4B6B-9FF1-C402F991BCD9}"/>
              </a:ext>
            </a:extLst>
          </p:cNvPr>
          <p:cNvCxnSpPr>
            <a:cxnSpLocks/>
          </p:cNvCxnSpPr>
          <p:nvPr/>
        </p:nvCxnSpPr>
        <p:spPr>
          <a:xfrm>
            <a:off x="6804248" y="3331029"/>
            <a:ext cx="0" cy="381181"/>
          </a:xfrm>
          <a:prstGeom prst="line">
            <a:avLst/>
          </a:prstGeom>
          <a:ln w="38100">
            <a:solidFill>
              <a:srgbClr val="92C8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uora yhdysviiva 33">
            <a:extLst>
              <a:ext uri="{FF2B5EF4-FFF2-40B4-BE49-F238E27FC236}">
                <a16:creationId xmlns:a16="http://schemas.microsoft.com/office/drawing/2014/main" xmlns="" id="{8ECDA7EC-94B5-461F-A8C5-D3F2FEBBED3F}"/>
              </a:ext>
            </a:extLst>
          </p:cNvPr>
          <p:cNvCxnSpPr>
            <a:cxnSpLocks/>
          </p:cNvCxnSpPr>
          <p:nvPr/>
        </p:nvCxnSpPr>
        <p:spPr>
          <a:xfrm>
            <a:off x="1741230" y="2876661"/>
            <a:ext cx="0" cy="908735"/>
          </a:xfrm>
          <a:prstGeom prst="line">
            <a:avLst/>
          </a:prstGeom>
          <a:ln w="38100">
            <a:solidFill>
              <a:srgbClr val="92C8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uora yhdysviiva 35">
            <a:extLst>
              <a:ext uri="{FF2B5EF4-FFF2-40B4-BE49-F238E27FC236}">
                <a16:creationId xmlns:a16="http://schemas.microsoft.com/office/drawing/2014/main" xmlns="" id="{D8841BB0-ADC2-45F6-BCE2-66182970F150}"/>
              </a:ext>
            </a:extLst>
          </p:cNvPr>
          <p:cNvCxnSpPr>
            <a:cxnSpLocks/>
          </p:cNvCxnSpPr>
          <p:nvPr/>
        </p:nvCxnSpPr>
        <p:spPr>
          <a:xfrm>
            <a:off x="7452320" y="2954680"/>
            <a:ext cx="0" cy="766654"/>
          </a:xfrm>
          <a:prstGeom prst="line">
            <a:avLst/>
          </a:prstGeom>
          <a:ln w="38100">
            <a:solidFill>
              <a:srgbClr val="92C8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uora yhdysviiva 36">
            <a:extLst>
              <a:ext uri="{FF2B5EF4-FFF2-40B4-BE49-F238E27FC236}">
                <a16:creationId xmlns:a16="http://schemas.microsoft.com/office/drawing/2014/main" xmlns="" id="{3C8A2EE1-FA54-4985-8970-E4DA23AC5A35}"/>
              </a:ext>
            </a:extLst>
          </p:cNvPr>
          <p:cNvCxnSpPr>
            <a:cxnSpLocks/>
          </p:cNvCxnSpPr>
          <p:nvPr/>
        </p:nvCxnSpPr>
        <p:spPr>
          <a:xfrm>
            <a:off x="3995936" y="2932980"/>
            <a:ext cx="0" cy="869481"/>
          </a:xfrm>
          <a:prstGeom prst="line">
            <a:avLst/>
          </a:prstGeom>
          <a:ln w="38100">
            <a:solidFill>
              <a:srgbClr val="92C8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uora yhdysviiva 28">
            <a:extLst>
              <a:ext uri="{FF2B5EF4-FFF2-40B4-BE49-F238E27FC236}">
                <a16:creationId xmlns:a16="http://schemas.microsoft.com/office/drawing/2014/main" xmlns="" id="{C30DC6B5-B4A3-47F4-AC1F-CE31EDA2CC2E}"/>
              </a:ext>
            </a:extLst>
          </p:cNvPr>
          <p:cNvCxnSpPr/>
          <p:nvPr/>
        </p:nvCxnSpPr>
        <p:spPr>
          <a:xfrm>
            <a:off x="798420" y="4431441"/>
            <a:ext cx="0" cy="309173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Ellipsi 30">
            <a:extLst>
              <a:ext uri="{FF2B5EF4-FFF2-40B4-BE49-F238E27FC236}">
                <a16:creationId xmlns:a16="http://schemas.microsoft.com/office/drawing/2014/main" xmlns="" id="{9D79DAB5-B97C-43F3-A947-3712539D7EDB}"/>
              </a:ext>
            </a:extLst>
          </p:cNvPr>
          <p:cNvSpPr/>
          <p:nvPr/>
        </p:nvSpPr>
        <p:spPr>
          <a:xfrm>
            <a:off x="663290" y="4193535"/>
            <a:ext cx="288000" cy="288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5" name="Tekstiruutu 34">
            <a:extLst>
              <a:ext uri="{FF2B5EF4-FFF2-40B4-BE49-F238E27FC236}">
                <a16:creationId xmlns:a16="http://schemas.microsoft.com/office/drawing/2014/main" xmlns="" id="{D87B6A96-989E-4DB5-8A11-948071BE05DB}"/>
              </a:ext>
            </a:extLst>
          </p:cNvPr>
          <p:cNvSpPr txBox="1"/>
          <p:nvPr/>
        </p:nvSpPr>
        <p:spPr>
          <a:xfrm>
            <a:off x="259225" y="4808646"/>
            <a:ext cx="14464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/>
              <a:t>Valinnanvapauden </a:t>
            </a:r>
            <a:r>
              <a:rPr lang="fi-FI" sz="1200" b="1" u="sng" dirty="0"/>
              <a:t>pilotointi</a:t>
            </a:r>
            <a:r>
              <a:rPr lang="fi-FI" sz="1200" b="1" dirty="0"/>
              <a:t> sote-keskuksen palveluissa 1.7.2018</a:t>
            </a:r>
          </a:p>
          <a:p>
            <a:endParaRPr lang="fi-FI" sz="1200" b="1" dirty="0"/>
          </a:p>
          <a:p>
            <a:r>
              <a:rPr lang="fi-FI" sz="1200" b="1" dirty="0"/>
              <a:t>Kasvupalveluissa</a:t>
            </a:r>
          </a:p>
          <a:p>
            <a:r>
              <a:rPr lang="fi-FI" sz="1200" b="1" dirty="0"/>
              <a:t>syksyllä 2018</a:t>
            </a:r>
          </a:p>
        </p:txBody>
      </p:sp>
    </p:spTree>
    <p:extLst>
      <p:ext uri="{BB962C8B-B14F-4D97-AF65-F5344CB8AC3E}">
        <p14:creationId xmlns:p14="http://schemas.microsoft.com/office/powerpoint/2010/main" val="572685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xmlns="" id="{9E952C27-CA55-43DB-93B9-4FAB63BE6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Millainen maakuntastrategia?</a:t>
            </a:r>
          </a:p>
        </p:txBody>
      </p:sp>
      <p:grpSp>
        <p:nvGrpSpPr>
          <p:cNvPr id="8" name="Ryhmä 7">
            <a:extLst>
              <a:ext uri="{FF2B5EF4-FFF2-40B4-BE49-F238E27FC236}">
                <a16:creationId xmlns:a16="http://schemas.microsoft.com/office/drawing/2014/main" xmlns="" id="{D4F51BEB-3EAC-4EA2-A7EF-3308DA08CCAE}"/>
              </a:ext>
            </a:extLst>
          </p:cNvPr>
          <p:cNvGrpSpPr/>
          <p:nvPr/>
        </p:nvGrpSpPr>
        <p:grpSpPr>
          <a:xfrm>
            <a:off x="457200" y="1700808"/>
            <a:ext cx="5000854" cy="3796022"/>
            <a:chOff x="712737" y="1286892"/>
            <a:chExt cx="8386466" cy="5166444"/>
          </a:xfrm>
        </p:grpSpPr>
        <p:sp>
          <p:nvSpPr>
            <p:cNvPr id="9" name="Ellipsi 8">
              <a:extLst>
                <a:ext uri="{FF2B5EF4-FFF2-40B4-BE49-F238E27FC236}">
                  <a16:creationId xmlns:a16="http://schemas.microsoft.com/office/drawing/2014/main" xmlns="" id="{CDBEBC9C-B60E-498C-B2C8-E5123D0F537C}"/>
                </a:ext>
              </a:extLst>
            </p:cNvPr>
            <p:cNvSpPr/>
            <p:nvPr/>
          </p:nvSpPr>
          <p:spPr>
            <a:xfrm>
              <a:off x="1635943" y="2627295"/>
              <a:ext cx="3607641" cy="293556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0" name="Ellipsi 9">
              <a:extLst>
                <a:ext uri="{FF2B5EF4-FFF2-40B4-BE49-F238E27FC236}">
                  <a16:creationId xmlns:a16="http://schemas.microsoft.com/office/drawing/2014/main" xmlns="" id="{07E272D3-3D92-4414-A46D-BDE84BA3D955}"/>
                </a:ext>
              </a:extLst>
            </p:cNvPr>
            <p:cNvSpPr/>
            <p:nvPr/>
          </p:nvSpPr>
          <p:spPr>
            <a:xfrm>
              <a:off x="2459182" y="3230978"/>
              <a:ext cx="2033844" cy="1728191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sp>
          <p:nvSpPr>
            <p:cNvPr id="11" name="Ellipsi 10">
              <a:extLst>
                <a:ext uri="{FF2B5EF4-FFF2-40B4-BE49-F238E27FC236}">
                  <a16:creationId xmlns:a16="http://schemas.microsoft.com/office/drawing/2014/main" xmlns="" id="{E3EB4024-DDB1-4C0F-9BA7-3EACDDA25C6B}"/>
                </a:ext>
              </a:extLst>
            </p:cNvPr>
            <p:cNvSpPr/>
            <p:nvPr/>
          </p:nvSpPr>
          <p:spPr>
            <a:xfrm>
              <a:off x="712737" y="1736812"/>
              <a:ext cx="5378563" cy="471652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2" name="Kuva 11" descr="Nuoli: loiva kaarre">
              <a:extLst>
                <a:ext uri="{FF2B5EF4-FFF2-40B4-BE49-F238E27FC236}">
                  <a16:creationId xmlns:a16="http://schemas.microsoft.com/office/drawing/2014/main" xmlns="" id="{0EEB833E-3FA7-471B-ABFF-F377747D35B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 rot="1270650">
              <a:off x="3268465" y="4404361"/>
              <a:ext cx="3356279" cy="914400"/>
            </a:xfrm>
            <a:prstGeom prst="rect">
              <a:avLst/>
            </a:prstGeom>
          </p:spPr>
        </p:pic>
        <p:sp>
          <p:nvSpPr>
            <p:cNvPr id="13" name="Tekstiruutu 12">
              <a:extLst>
                <a:ext uri="{FF2B5EF4-FFF2-40B4-BE49-F238E27FC236}">
                  <a16:creationId xmlns:a16="http://schemas.microsoft.com/office/drawing/2014/main" xmlns="" id="{1CEB36CC-B74D-4AB0-95FD-0AD1A1545DE6}"/>
                </a:ext>
              </a:extLst>
            </p:cNvPr>
            <p:cNvSpPr txBox="1"/>
            <p:nvPr/>
          </p:nvSpPr>
          <p:spPr>
            <a:xfrm>
              <a:off x="6392140" y="4906298"/>
              <a:ext cx="2221903" cy="113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600" b="1" dirty="0"/>
                <a:t>Maakunta-konserni ja sen strategia</a:t>
              </a:r>
            </a:p>
          </p:txBody>
        </p:sp>
        <p:pic>
          <p:nvPicPr>
            <p:cNvPr id="14" name="Kuva 13" descr="Nuoli: loiva kaarre">
              <a:extLst>
                <a:ext uri="{FF2B5EF4-FFF2-40B4-BE49-F238E27FC236}">
                  <a16:creationId xmlns:a16="http://schemas.microsoft.com/office/drawing/2014/main" xmlns="" id="{667FF334-DC68-4121-A7BF-56E0F2DE8E8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 rot="20770716">
              <a:off x="4428408" y="3162380"/>
              <a:ext cx="2541334" cy="914400"/>
            </a:xfrm>
            <a:prstGeom prst="rect">
              <a:avLst/>
            </a:prstGeom>
          </p:spPr>
        </p:pic>
        <p:sp>
          <p:nvSpPr>
            <p:cNvPr id="15" name="Tekstiruutu 14">
              <a:extLst>
                <a:ext uri="{FF2B5EF4-FFF2-40B4-BE49-F238E27FC236}">
                  <a16:creationId xmlns:a16="http://schemas.microsoft.com/office/drawing/2014/main" xmlns="" id="{07B6AB67-12FF-4CFE-A732-A971EDD24EA8}"/>
                </a:ext>
              </a:extLst>
            </p:cNvPr>
            <p:cNvSpPr txBox="1"/>
            <p:nvPr/>
          </p:nvSpPr>
          <p:spPr>
            <a:xfrm>
              <a:off x="6847850" y="2872061"/>
              <a:ext cx="2251353" cy="1801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600" b="1" dirty="0"/>
                <a:t>Maakunnan palvelut, työkalut ja niiden vaikuttavuus</a:t>
              </a:r>
            </a:p>
          </p:txBody>
        </p:sp>
        <p:pic>
          <p:nvPicPr>
            <p:cNvPr id="16" name="Kuva 15" descr="Nuoli: loiva kaarre">
              <a:extLst>
                <a:ext uri="{FF2B5EF4-FFF2-40B4-BE49-F238E27FC236}">
                  <a16:creationId xmlns:a16="http://schemas.microsoft.com/office/drawing/2014/main" xmlns="" id="{145E36DB-4352-422C-812F-6898A5CB417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 rot="19751148">
              <a:off x="4790260" y="1998069"/>
              <a:ext cx="2014146" cy="914400"/>
            </a:xfrm>
            <a:prstGeom prst="rect">
              <a:avLst/>
            </a:prstGeom>
          </p:spPr>
        </p:pic>
        <p:sp>
          <p:nvSpPr>
            <p:cNvPr id="17" name="Tekstiruutu 16">
              <a:extLst>
                <a:ext uri="{FF2B5EF4-FFF2-40B4-BE49-F238E27FC236}">
                  <a16:creationId xmlns:a16="http://schemas.microsoft.com/office/drawing/2014/main" xmlns="" id="{E774397E-C20D-4F58-8574-1C23BA3F67F5}"/>
                </a:ext>
              </a:extLst>
            </p:cNvPr>
            <p:cNvSpPr txBox="1"/>
            <p:nvPr/>
          </p:nvSpPr>
          <p:spPr>
            <a:xfrm>
              <a:off x="6565479" y="1286892"/>
              <a:ext cx="2215891" cy="1466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600" b="1" dirty="0"/>
                <a:t>Koko maakunnan yhteinen strategia</a:t>
              </a:r>
            </a:p>
          </p:txBody>
        </p:sp>
      </p:grpSp>
      <p:pic>
        <p:nvPicPr>
          <p:cNvPr id="20" name="Kuva 19" descr="Nuoli: loiva kaarre">
            <a:extLst>
              <a:ext uri="{FF2B5EF4-FFF2-40B4-BE49-F238E27FC236}">
                <a16:creationId xmlns:a16="http://schemas.microsoft.com/office/drawing/2014/main" xmlns="" id="{BBFAF4C4-66F4-4052-B198-DBB2DE67D91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rot="2381473">
            <a:off x="4941462" y="4969582"/>
            <a:ext cx="724437" cy="671851"/>
          </a:xfrm>
          <a:prstGeom prst="rect">
            <a:avLst/>
          </a:prstGeom>
        </p:spPr>
      </p:pic>
      <p:sp>
        <p:nvSpPr>
          <p:cNvPr id="21" name="Tekstiruutu 20">
            <a:extLst>
              <a:ext uri="{FF2B5EF4-FFF2-40B4-BE49-F238E27FC236}">
                <a16:creationId xmlns:a16="http://schemas.microsoft.com/office/drawing/2014/main" xmlns="" id="{04F0C410-4864-4C81-890E-35A78DF5AA01}"/>
              </a:ext>
            </a:extLst>
          </p:cNvPr>
          <p:cNvSpPr txBox="1"/>
          <p:nvPr/>
        </p:nvSpPr>
        <p:spPr>
          <a:xfrm>
            <a:off x="2880717" y="5400010"/>
            <a:ext cx="430810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92C849"/>
              </a:buClr>
            </a:pPr>
            <a:r>
              <a:rPr lang="fi-FI" sz="1600" b="1" dirty="0">
                <a:solidFill>
                  <a:srgbClr val="C000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MAAKUNTAKONSERNI</a:t>
            </a:r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fi-FI" sz="1600" dirty="0">
                <a:ea typeface="Verdana" panose="020B0604030504040204" pitchFamily="34" charset="0"/>
                <a:cs typeface="Verdana" panose="020B0604030504040204" pitchFamily="34" charset="0"/>
              </a:rPr>
              <a:t>Miten maakunta järjestää ja tuottaa palvelunsa</a:t>
            </a:r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fi-FI" sz="1600" dirty="0">
                <a:ea typeface="Verdana" panose="020B0604030504040204" pitchFamily="34" charset="0"/>
                <a:cs typeface="Verdana" panose="020B0604030504040204" pitchFamily="34" charset="0"/>
              </a:rPr>
              <a:t>Miten maakunta toimii, millaiset pelisäännöt</a:t>
            </a:r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fi-FI" sz="1600" dirty="0">
                <a:ea typeface="Verdana" panose="020B0604030504040204" pitchFamily="34" charset="0"/>
                <a:cs typeface="Verdana" panose="020B0604030504040204" pitchFamily="34" charset="0"/>
              </a:rPr>
              <a:t>Millainen on talouden raami ja pelivara</a:t>
            </a:r>
          </a:p>
          <a:p>
            <a:pPr marL="171450" indent="-17145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fi-FI" sz="1600" dirty="0">
                <a:ea typeface="Verdana" panose="020B0604030504040204" pitchFamily="34" charset="0"/>
                <a:cs typeface="Verdana" panose="020B0604030504040204" pitchFamily="34" charset="0"/>
              </a:rPr>
              <a:t>Millainen hallinto, ohjaus ja valvonta? </a:t>
            </a:r>
            <a:endParaRPr lang="fi-FI" sz="1200" dirty="0"/>
          </a:p>
        </p:txBody>
      </p:sp>
      <p:pic>
        <p:nvPicPr>
          <p:cNvPr id="22" name="Kuva 21" descr="Nuoli: loiva kaarre">
            <a:extLst>
              <a:ext uri="{FF2B5EF4-FFF2-40B4-BE49-F238E27FC236}">
                <a16:creationId xmlns:a16="http://schemas.microsoft.com/office/drawing/2014/main" xmlns="" id="{D9B09EBD-DD07-4FD5-A1D5-871300C1CE5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083457">
            <a:off x="5094808" y="3130771"/>
            <a:ext cx="724437" cy="671851"/>
          </a:xfrm>
          <a:prstGeom prst="rect">
            <a:avLst/>
          </a:prstGeom>
        </p:spPr>
      </p:pic>
      <p:sp>
        <p:nvSpPr>
          <p:cNvPr id="23" name="Tekstiruutu 22">
            <a:extLst>
              <a:ext uri="{FF2B5EF4-FFF2-40B4-BE49-F238E27FC236}">
                <a16:creationId xmlns:a16="http://schemas.microsoft.com/office/drawing/2014/main" xmlns="" id="{EC89E75D-4BED-4C69-AEC4-782D321FA43E}"/>
              </a:ext>
            </a:extLst>
          </p:cNvPr>
          <p:cNvSpPr txBox="1"/>
          <p:nvPr/>
        </p:nvSpPr>
        <p:spPr>
          <a:xfrm>
            <a:off x="5774015" y="2908184"/>
            <a:ext cx="309135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92C849"/>
              </a:buClr>
            </a:pPr>
            <a:r>
              <a:rPr lang="fi-FI" sz="1600" b="1" dirty="0">
                <a:solidFill>
                  <a:schemeClr val="tx1">
                    <a:lumMod val="50000"/>
                    <a:lumOff val="50000"/>
                  </a:schemeClr>
                </a:solidFill>
                <a:ea typeface="Verdana" panose="020B0604030504040204" pitchFamily="34" charset="0"/>
                <a:cs typeface="Verdana" panose="020B0604030504040204" pitchFamily="34" charset="0"/>
              </a:rPr>
              <a:t>YHTEISTYÖSSÄ</a:t>
            </a:r>
          </a:p>
          <a:p>
            <a:pPr marL="171450" indent="-171450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</a:pPr>
            <a:r>
              <a:rPr lang="fi-FI" sz="1600" dirty="0">
                <a:ea typeface="Verdana" panose="020B0604030504040204" pitchFamily="34" charset="0"/>
                <a:cs typeface="Verdana" panose="020B0604030504040204" pitchFamily="34" charset="0"/>
              </a:rPr>
              <a:t>Kuinka hyvinvoivia asukkaita</a:t>
            </a:r>
          </a:p>
          <a:p>
            <a:pPr marL="171450" indent="-171450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</a:pPr>
            <a:r>
              <a:rPr lang="fi-FI" sz="1600" dirty="0">
                <a:ea typeface="Verdana" panose="020B0604030504040204" pitchFamily="34" charset="0"/>
                <a:cs typeface="Verdana" panose="020B0604030504040204" pitchFamily="34" charset="0"/>
              </a:rPr>
              <a:t>Miten vaikuttavia palveluita</a:t>
            </a:r>
          </a:p>
          <a:p>
            <a:pPr marL="171450" indent="-171450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</a:pPr>
            <a:r>
              <a:rPr lang="fi-FI" sz="1600" dirty="0">
                <a:ea typeface="Verdana" panose="020B0604030504040204" pitchFamily="34" charset="0"/>
                <a:cs typeface="Verdana" panose="020B0604030504040204" pitchFamily="34" charset="0"/>
              </a:rPr>
              <a:t>Millainen työllisyys</a:t>
            </a:r>
          </a:p>
          <a:p>
            <a:pPr marL="171450" indent="-171450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</a:pPr>
            <a:r>
              <a:rPr lang="fi-FI" sz="1600" dirty="0">
                <a:ea typeface="Verdana" panose="020B0604030504040204" pitchFamily="34" charset="0"/>
                <a:cs typeface="Verdana" panose="020B0604030504040204" pitchFamily="34" charset="0"/>
              </a:rPr>
              <a:t>Kuinka sujuva arki</a:t>
            </a:r>
          </a:p>
          <a:p>
            <a:pPr marL="171450" indent="-171450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</a:pPr>
            <a:r>
              <a:rPr lang="fi-FI" sz="1600" dirty="0">
                <a:ea typeface="Verdana" panose="020B0604030504040204" pitchFamily="34" charset="0"/>
                <a:cs typeface="Verdana" panose="020B0604030504040204" pitchFamily="34" charset="0"/>
              </a:rPr>
              <a:t>Kuinka turvallinen elinympäristö</a:t>
            </a:r>
          </a:p>
          <a:p>
            <a:pPr marL="171450" indent="-171450">
              <a:buClr>
                <a:schemeClr val="tx1">
                  <a:lumMod val="50000"/>
                  <a:lumOff val="50000"/>
                </a:schemeClr>
              </a:buClr>
              <a:buFont typeface="Wingdings" panose="05000000000000000000" pitchFamily="2" charset="2"/>
              <a:buChar char="§"/>
            </a:pPr>
            <a:r>
              <a:rPr lang="fi-FI" sz="1600" dirty="0">
                <a:ea typeface="Verdana" panose="020B0604030504040204" pitchFamily="34" charset="0"/>
                <a:cs typeface="Verdana" panose="020B0604030504040204" pitchFamily="34" charset="0"/>
              </a:rPr>
              <a:t>Miten toimiva yhdyskuntarakenne?</a:t>
            </a:r>
            <a:endParaRPr lang="fi-FI" sz="12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4" name="Tekstiruutu 23">
            <a:extLst>
              <a:ext uri="{FF2B5EF4-FFF2-40B4-BE49-F238E27FC236}">
                <a16:creationId xmlns:a16="http://schemas.microsoft.com/office/drawing/2014/main" xmlns="" id="{04C3D192-8423-4B56-B0B6-AE85ADB746E5}"/>
              </a:ext>
            </a:extLst>
          </p:cNvPr>
          <p:cNvSpPr txBox="1"/>
          <p:nvPr/>
        </p:nvSpPr>
        <p:spPr>
          <a:xfrm>
            <a:off x="5473018" y="1035656"/>
            <a:ext cx="36900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92C849"/>
              </a:buClr>
            </a:pPr>
            <a:r>
              <a:rPr lang="fi-FI" sz="1600" b="1" dirty="0">
                <a:solidFill>
                  <a:srgbClr val="92C84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MAAKUNNAN TOIMIJOIDEN YHTEINEN NÄKEMYS KESKI-SUOMEN TULEVAISUUDESTA</a:t>
            </a:r>
          </a:p>
          <a:p>
            <a:pPr marL="171450" indent="-171450">
              <a:buClr>
                <a:srgbClr val="92C849"/>
              </a:buClr>
              <a:buFont typeface="Wingdings" panose="05000000000000000000" pitchFamily="2" charset="2"/>
              <a:buChar char="§"/>
            </a:pPr>
            <a:r>
              <a:rPr lang="fi-FI" sz="1600" dirty="0">
                <a:ea typeface="Verdana" panose="020B0604030504040204" pitchFamily="34" charset="0"/>
                <a:cs typeface="Verdana" panose="020B0604030504040204" pitchFamily="34" charset="0"/>
              </a:rPr>
              <a:t>Alueen vahvuudet ja kilpailukyky</a:t>
            </a:r>
          </a:p>
          <a:p>
            <a:pPr marL="171450" indent="-171450">
              <a:buClr>
                <a:srgbClr val="92C849"/>
              </a:buClr>
              <a:buFont typeface="Wingdings" panose="05000000000000000000" pitchFamily="2" charset="2"/>
              <a:buChar char="§"/>
            </a:pPr>
            <a:r>
              <a:rPr lang="fi-FI" sz="1600" dirty="0">
                <a:ea typeface="Verdana" panose="020B0604030504040204" pitchFamily="34" charset="0"/>
                <a:cs typeface="Verdana" panose="020B0604030504040204" pitchFamily="34" charset="0"/>
              </a:rPr>
              <a:t>Yhteistyö ja työnjako</a:t>
            </a:r>
          </a:p>
          <a:p>
            <a:pPr marL="171450" indent="-171450">
              <a:buClr>
                <a:srgbClr val="92C849"/>
              </a:buClr>
              <a:buFont typeface="Wingdings" panose="05000000000000000000" pitchFamily="2" charset="2"/>
              <a:buChar char="§"/>
            </a:pPr>
            <a:r>
              <a:rPr lang="fi-FI" sz="1600" dirty="0">
                <a:ea typeface="Verdana" panose="020B0604030504040204" pitchFamily="34" charset="0"/>
                <a:cs typeface="Verdana" panose="020B0604030504040204" pitchFamily="34" charset="0"/>
              </a:rPr>
              <a:t>Verkostot, alustat, ekosysteemit</a:t>
            </a:r>
            <a:endParaRPr lang="fi-FI" sz="1400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5" name="Kuva 24" descr="Nuoli: loiva kaarre">
            <a:extLst>
              <a:ext uri="{FF2B5EF4-FFF2-40B4-BE49-F238E27FC236}">
                <a16:creationId xmlns:a16="http://schemas.microsoft.com/office/drawing/2014/main" xmlns="" id="{DF600A81-EAC6-4B98-8996-E63EDBC31190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 rot="20327390">
            <a:off x="4704859" y="1459928"/>
            <a:ext cx="724437" cy="671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301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415100" y="3243427"/>
            <a:ext cx="8261373" cy="263152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76729" tIns="39600" rIns="76729" bIns="39600" numCol="1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Bef>
                <a:spcPct val="15000"/>
              </a:spcBef>
              <a:spcAft>
                <a:spcPct val="15000"/>
              </a:spcAft>
              <a:buClr>
                <a:prstClr val="black">
                  <a:lumMod val="50000"/>
                  <a:lumOff val="50000"/>
                </a:prstClr>
              </a:buClr>
            </a:pPr>
            <a:endParaRPr lang="fi-FI" altLang="fi-FI" sz="11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15100" y="637608"/>
            <a:ext cx="8568952" cy="857250"/>
          </a:xfrm>
        </p:spPr>
        <p:txBody>
          <a:bodyPr/>
          <a:lstStyle/>
          <a:p>
            <a:r>
              <a:rPr lang="fi-FI" sz="4000" dirty="0"/>
              <a:t>Järjestäjän ja tuottajan roolit ja tehtävät</a:t>
            </a:r>
            <a:endParaRPr lang="fi-FI" sz="3200" dirty="0"/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1101789" y="1916842"/>
            <a:ext cx="6984776" cy="1837097"/>
          </a:xfrm>
          <a:prstGeom prst="roundRect">
            <a:avLst>
              <a:gd name="adj" fmla="val 16667"/>
            </a:avLst>
          </a:prstGeom>
          <a:solidFill>
            <a:schemeClr val="bg1">
              <a:lumMod val="95000"/>
            </a:schemeClr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b" anchorCtr="0" compatLnSpc="1">
            <a:prstTxWarp prst="textNoShape">
              <a:avLst/>
            </a:prstTxWarp>
            <a:no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9BBB59"/>
              </a:buClr>
              <a:buSzPct val="100000"/>
              <a:buFont typeface="Wingdings" charset="2"/>
              <a:buChar char="§"/>
            </a:pPr>
            <a:endParaRPr lang="fi-FI" sz="1100" dirty="0">
              <a:solidFill>
                <a:prstClr val="black">
                  <a:lumMod val="75000"/>
                  <a:lumOff val="25000"/>
                </a:prstClr>
              </a:solidFill>
              <a:ea typeface="Arial" charset="0"/>
              <a:cs typeface="Arial" charset="0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107303" y="1820655"/>
            <a:ext cx="6979262" cy="694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ctr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charset="0"/>
                <a:ea typeface="Arial" charset="0"/>
                <a:cs typeface="Arial" charset="0"/>
              </a:rPr>
              <a:t>Järjestäminen</a:t>
            </a:r>
            <a:endParaRPr lang="fi-FI" altLang="fi-FI" sz="2000" b="1" dirty="0">
              <a:solidFill>
                <a:prstClr val="black">
                  <a:lumMod val="75000"/>
                  <a:lumOff val="25000"/>
                </a:prstClr>
              </a:solidFill>
              <a:latin typeface="Arial" charset="0"/>
              <a:ea typeface="Arial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i-FI" altLang="fi-FI" sz="1100" b="1" dirty="0">
              <a:solidFill>
                <a:prstClr val="black">
                  <a:lumMod val="75000"/>
                  <a:lumOff val="25000"/>
                </a:prst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2486831" y="3933065"/>
            <a:ext cx="4214813" cy="52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28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charset="0"/>
                <a:ea typeface="Arial" charset="0"/>
                <a:cs typeface="Arial" charset="0"/>
              </a:rPr>
              <a:t>Tuottaminen</a:t>
            </a:r>
            <a:endParaRPr lang="fi-FI" altLang="fi-FI" sz="1100" b="1" dirty="0">
              <a:solidFill>
                <a:prstClr val="black">
                  <a:lumMod val="75000"/>
                  <a:lumOff val="25000"/>
                </a:prst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AutoShape 6" descr="Kuvahaun tulos haulle destia"/>
          <p:cNvSpPr>
            <a:spLocks noChangeAspect="1" noChangeArrowheads="1"/>
          </p:cNvSpPr>
          <p:nvPr/>
        </p:nvSpPr>
        <p:spPr bwMode="auto">
          <a:xfrm>
            <a:off x="6" y="720725"/>
            <a:ext cx="1438275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26" name="Tekstiruutu 25"/>
          <p:cNvSpPr txBox="1"/>
          <p:nvPr/>
        </p:nvSpPr>
        <p:spPr>
          <a:xfrm>
            <a:off x="1259632" y="1916832"/>
            <a:ext cx="2736304" cy="1638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i-FI" sz="1100" dirty="0">
                <a:solidFill>
                  <a:prstClr val="black"/>
                </a:solidFill>
              </a:rPr>
              <a:t>Tarpeiden selvittäminen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i-FI" sz="1100" dirty="0">
                <a:solidFill>
                  <a:prstClr val="black"/>
                </a:solidFill>
              </a:rPr>
              <a:t>Tavoitteiden asettaminen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i-FI" sz="1100" dirty="0">
                <a:solidFill>
                  <a:prstClr val="black"/>
                </a:solidFill>
              </a:rPr>
              <a:t>Rahojen kohdentaminen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i-FI" sz="1100" dirty="0">
                <a:solidFill>
                  <a:prstClr val="black"/>
                </a:solidFill>
              </a:rPr>
              <a:t>Palveluiden, etuisuuksien ja viranomaistehtävien määrittely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i-FI" sz="1100" dirty="0">
                <a:solidFill>
                  <a:prstClr val="black"/>
                </a:solidFill>
              </a:rPr>
              <a:t>Myöntämiskriteereiden määrittely</a:t>
            </a:r>
          </a:p>
          <a:p>
            <a:endParaRPr lang="fi-FI" sz="1100" dirty="0">
              <a:solidFill>
                <a:prstClr val="black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sz="1100" dirty="0">
              <a:solidFill>
                <a:prstClr val="black"/>
              </a:solidFill>
            </a:endParaRPr>
          </a:p>
        </p:txBody>
      </p:sp>
      <p:sp>
        <p:nvSpPr>
          <p:cNvPr id="27" name="Tekstiruutu 26"/>
          <p:cNvSpPr txBox="1"/>
          <p:nvPr/>
        </p:nvSpPr>
        <p:spPr>
          <a:xfrm>
            <a:off x="5652120" y="1916832"/>
            <a:ext cx="273630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i-FI" sz="1100" dirty="0">
                <a:solidFill>
                  <a:prstClr val="black"/>
                </a:solidFill>
              </a:rPr>
              <a:t>Asiakasmaksujen määrittely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i-FI" sz="1100" dirty="0">
                <a:solidFill>
                  <a:prstClr val="black"/>
                </a:solidFill>
              </a:rPr>
              <a:t>Asiakas- ja palveluohjauksesta sekä integroinnista huolehtiminen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i-FI" sz="1100" dirty="0">
                <a:solidFill>
                  <a:prstClr val="black"/>
                </a:solidFill>
              </a:rPr>
              <a:t>Tuotannon linjauksista päättäminen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i-FI" sz="1100" dirty="0">
                <a:solidFill>
                  <a:prstClr val="black"/>
                </a:solidFill>
              </a:rPr>
              <a:t>Tuottajien kriteereistä päättäminen 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i-FI" sz="1100" dirty="0">
                <a:solidFill>
                  <a:prstClr val="black"/>
                </a:solidFill>
              </a:rPr>
              <a:t>Valvontasuunnitelman vahvistaminen</a:t>
            </a:r>
          </a:p>
        </p:txBody>
      </p:sp>
      <p:pic>
        <p:nvPicPr>
          <p:cNvPr id="28" name="Picture 2" descr="C:\Users\mpalola\AppData\Local\Microsoft\Windows\Temporary Internet Files\Content.IE5\FUF0IKTU\sote_ikoni_viestintä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6709" b="82025" l="14660" r="84817">
                        <a14:foregroundMark x1="50262" y1="25316" x2="50262" y2="25316"/>
                        <a14:foregroundMark x1="47382" y1="33671" x2="47382" y2="33671"/>
                        <a14:foregroundMark x1="54974" y1="41013" x2="54974" y2="41013"/>
                        <a14:foregroundMark x1="51571" y1="47089" x2="51571" y2="47089"/>
                        <a14:foregroundMark x1="49738" y1="53418" x2="49738" y2="53418"/>
                        <a14:foregroundMark x1="39791" y1="53671" x2="39791" y2="53671"/>
                        <a14:foregroundMark x1="24869" y1="63038" x2="24869" y2="63038"/>
                        <a14:foregroundMark x1="27487" y1="74430" x2="27487" y2="74430"/>
                        <a14:foregroundMark x1="39529" y1="66582" x2="39529" y2="66582"/>
                        <a14:foregroundMark x1="50785" y1="64304" x2="50785" y2="64304"/>
                        <a14:foregroundMark x1="50524" y1="74177" x2="50524" y2="74177"/>
                        <a14:foregroundMark x1="73822" y1="76203" x2="73822" y2="76203"/>
                        <a14:foregroundMark x1="62304" y1="65316" x2="62304" y2="65316"/>
                        <a14:foregroundMark x1="61518" y1="53671" x2="61518" y2="53671"/>
                        <a14:foregroundMark x1="73560" y1="63797" x2="73560" y2="63797"/>
                      </a14:backgroundRemoval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37" y="2098587"/>
            <a:ext cx="1236889" cy="1217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4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9" y="5136580"/>
            <a:ext cx="522336" cy="380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5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140356"/>
            <a:ext cx="526114" cy="376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4"/>
          <p:cNvPicPr>
            <a:picLocks noChangeAspect="1" noChangeArrowheads="1"/>
          </p:cNvPicPr>
          <p:nvPr/>
        </p:nvPicPr>
        <p:blipFill>
          <a:blip r:embed="rId6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117641"/>
            <a:ext cx="522336" cy="380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5"/>
          <p:cNvPicPr>
            <a:picLocks noChangeAspect="1" noChangeArrowheads="1"/>
          </p:cNvPicPr>
          <p:nvPr/>
        </p:nvPicPr>
        <p:blipFill>
          <a:blip r:embed="rId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59" y="5115069"/>
            <a:ext cx="522336" cy="376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7"/>
          <p:cNvPicPr>
            <a:picLocks noChangeAspect="1" noChangeArrowheads="1"/>
          </p:cNvPicPr>
          <p:nvPr/>
        </p:nvPicPr>
        <p:blipFill>
          <a:blip r:embed="rId8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1910" y="5117102"/>
            <a:ext cx="526114" cy="388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8"/>
          <p:cNvPicPr>
            <a:picLocks noChangeAspect="1" noChangeArrowheads="1"/>
          </p:cNvPicPr>
          <p:nvPr/>
        </p:nvPicPr>
        <p:blipFill>
          <a:blip r:embed="rId9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2930" y="5117102"/>
            <a:ext cx="526114" cy="388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Tekstiruutu 38"/>
          <p:cNvSpPr txBox="1"/>
          <p:nvPr/>
        </p:nvSpPr>
        <p:spPr>
          <a:xfrm>
            <a:off x="1156622" y="4680138"/>
            <a:ext cx="240726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00" b="1" dirty="0">
                <a:solidFill>
                  <a:prstClr val="black"/>
                </a:solidFill>
              </a:rPr>
              <a:t>Suoran valinnan palvelut</a:t>
            </a:r>
            <a:endParaRPr lang="fi-FI" sz="800" b="1" dirty="0">
              <a:solidFill>
                <a:prstClr val="black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prstClr val="black"/>
                </a:solidFill>
              </a:rPr>
              <a:t>Yksityiset tuottajat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prstClr val="black"/>
                </a:solidFill>
              </a:rPr>
              <a:t>Julkiset tuottajat</a:t>
            </a:r>
          </a:p>
          <a:p>
            <a:endParaRPr lang="fi-FI" sz="800" dirty="0">
              <a:solidFill>
                <a:prstClr val="black"/>
              </a:solidFill>
            </a:endParaRPr>
          </a:p>
        </p:txBody>
      </p:sp>
      <p:sp>
        <p:nvSpPr>
          <p:cNvPr id="40" name="Tekstiruutu 39"/>
          <p:cNvSpPr txBox="1"/>
          <p:nvPr/>
        </p:nvSpPr>
        <p:spPr>
          <a:xfrm>
            <a:off x="3538914" y="4680138"/>
            <a:ext cx="184703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00" b="1" dirty="0">
                <a:solidFill>
                  <a:prstClr val="black"/>
                </a:solidFill>
              </a:rPr>
              <a:t>Asiakassetelipalvelut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prstClr val="black"/>
                </a:solidFill>
              </a:rPr>
              <a:t>Yksityiset tuottajat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prstClr val="black"/>
                </a:solidFill>
              </a:rPr>
              <a:t>Julkiset tuottajat</a:t>
            </a:r>
          </a:p>
        </p:txBody>
      </p:sp>
      <p:sp>
        <p:nvSpPr>
          <p:cNvPr id="41" name="Tekstiruutu 40"/>
          <p:cNvSpPr txBox="1"/>
          <p:nvPr/>
        </p:nvSpPr>
        <p:spPr>
          <a:xfrm>
            <a:off x="5868144" y="4680138"/>
            <a:ext cx="247927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00" b="1" dirty="0">
                <a:solidFill>
                  <a:prstClr val="black"/>
                </a:solidFill>
              </a:rPr>
              <a:t>Ei-valinnan vapauden piirissä olevat palvelut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prstClr val="black"/>
                </a:solidFill>
              </a:rPr>
              <a:t>Julkiset tuottajat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800" dirty="0">
                <a:solidFill>
                  <a:prstClr val="black"/>
                </a:solidFill>
              </a:rPr>
              <a:t>Yksityiset tuottajat julkisen tuottajan alihankkijana</a:t>
            </a:r>
          </a:p>
        </p:txBody>
      </p:sp>
      <p:pic>
        <p:nvPicPr>
          <p:cNvPr id="46" name="Picture 9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3129" y="3284984"/>
            <a:ext cx="594270" cy="373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11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392" y="3284984"/>
            <a:ext cx="594268" cy="375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5265" y="3284993"/>
            <a:ext cx="594269" cy="37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" name="Alanuoli 48"/>
          <p:cNvSpPr/>
          <p:nvPr/>
        </p:nvSpPr>
        <p:spPr>
          <a:xfrm>
            <a:off x="4180130" y="3718820"/>
            <a:ext cx="684076" cy="214236"/>
          </a:xfrm>
          <a:prstGeom prst="downArrow">
            <a:avLst/>
          </a:prstGeom>
          <a:solidFill>
            <a:schemeClr val="bg1">
              <a:lumMod val="50000"/>
            </a:schemeClr>
          </a:solidFill>
          <a:ln w="127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</a:effec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fi-FI" sz="1100">
              <a:solidFill>
                <a:prstClr val="black"/>
              </a:solidFill>
            </a:endParaRPr>
          </a:p>
        </p:txBody>
      </p:sp>
      <p:pic>
        <p:nvPicPr>
          <p:cNvPr id="51" name="Picture 13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008" y="3284984"/>
            <a:ext cx="602681" cy="428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15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576" y="3284993"/>
            <a:ext cx="602681" cy="374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3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BEBA8EAE-BF5A-486C-A8C5-ECC9F3942E4B}">
                <a14:imgProps xmlns:a14="http://schemas.microsoft.com/office/drawing/2010/main">
                  <a14:imgLayer r:embed="rId21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7285" y="3284989"/>
            <a:ext cx="602681" cy="37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4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1113" y="3284989"/>
            <a:ext cx="602681" cy="37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uora yhdysviiva 6"/>
          <p:cNvCxnSpPr/>
          <p:nvPr/>
        </p:nvCxnSpPr>
        <p:spPr>
          <a:xfrm>
            <a:off x="1043625" y="3225430"/>
            <a:ext cx="7042957" cy="1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kstiruutu 2"/>
          <p:cNvSpPr txBox="1"/>
          <p:nvPr/>
        </p:nvSpPr>
        <p:spPr>
          <a:xfrm>
            <a:off x="1259648" y="3976028"/>
            <a:ext cx="285631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i-FI" sz="1100" dirty="0">
                <a:solidFill>
                  <a:prstClr val="black"/>
                </a:solidFill>
              </a:rPr>
              <a:t>Tuottaa palveluja järjestäjän määrittelemien sisältöjen ja laatuvaatimusten mukaisesti </a:t>
            </a:r>
          </a:p>
        </p:txBody>
      </p:sp>
      <p:sp>
        <p:nvSpPr>
          <p:cNvPr id="42" name="Tekstiruutu 41"/>
          <p:cNvSpPr txBox="1"/>
          <p:nvPr/>
        </p:nvSpPr>
        <p:spPr>
          <a:xfrm>
            <a:off x="5676129" y="3976028"/>
            <a:ext cx="285631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i-FI" sz="1100" dirty="0">
                <a:solidFill>
                  <a:prstClr val="black"/>
                </a:solidFill>
              </a:rPr>
              <a:t>Päättää omista toimitiloistaan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i-FI" sz="1100" dirty="0">
                <a:solidFill>
                  <a:prstClr val="black"/>
                </a:solidFill>
              </a:rPr>
              <a:t>Päättää henkilöstöstään</a:t>
            </a:r>
          </a:p>
          <a:p>
            <a:pPr marL="171450" indent="-1714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fi-FI" sz="1100" dirty="0">
                <a:solidFill>
                  <a:prstClr val="black"/>
                </a:solidFill>
              </a:rPr>
              <a:t>Päättää tukipalveluistaan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xmlns="" id="{A6F291BC-2F24-4915-B039-CC2A70232151}"/>
              </a:ext>
            </a:extLst>
          </p:cNvPr>
          <p:cNvSpPr txBox="1"/>
          <p:nvPr/>
        </p:nvSpPr>
        <p:spPr>
          <a:xfrm rot="16200000">
            <a:off x="-67159" y="2656697"/>
            <a:ext cx="18646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b="1" dirty="0">
                <a:solidFill>
                  <a:srgbClr val="C00000"/>
                </a:solidFill>
                <a:latin typeface="Arial Black" panose="020B0A04020102020204" pitchFamily="34" charset="0"/>
              </a:rPr>
              <a:t>POLITIIKKA</a:t>
            </a: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xmlns="" id="{0F1DCF32-F7A4-4C4A-A33A-B414BEC75497}"/>
              </a:ext>
            </a:extLst>
          </p:cNvPr>
          <p:cNvSpPr txBox="1"/>
          <p:nvPr/>
        </p:nvSpPr>
        <p:spPr>
          <a:xfrm rot="5400000">
            <a:off x="7398437" y="2649201"/>
            <a:ext cx="2053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>
                <a:solidFill>
                  <a:srgbClr val="C00000"/>
                </a:solidFill>
                <a:latin typeface="Arial Black" panose="020B0A04020102020204" pitchFamily="34" charset="0"/>
              </a:rPr>
              <a:t>VAIKUTTAMIS-</a:t>
            </a:r>
          </a:p>
          <a:p>
            <a:r>
              <a:rPr lang="fi-FI" b="1" dirty="0">
                <a:solidFill>
                  <a:srgbClr val="C00000"/>
                </a:solidFill>
                <a:latin typeface="Arial Black" panose="020B0A04020102020204" pitchFamily="34" charset="0"/>
              </a:rPr>
              <a:t>TOIMIELIMET</a:t>
            </a:r>
            <a:endParaRPr lang="fi-FI" sz="20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xmlns="" id="{14726A8F-0D92-4847-97D6-DCA0738A9737}"/>
              </a:ext>
            </a:extLst>
          </p:cNvPr>
          <p:cNvSpPr txBox="1"/>
          <p:nvPr/>
        </p:nvSpPr>
        <p:spPr>
          <a:xfrm rot="16200000">
            <a:off x="-495188" y="4265001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rgbClr val="C00000"/>
                </a:solidFill>
                <a:latin typeface="Arial Black" panose="020B0A04020102020204" pitchFamily="34" charset="0"/>
              </a:rPr>
              <a:t>ASUKAS-DEMOKRATIA</a:t>
            </a: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xmlns="" id="{F7D45893-7684-472E-8A4B-CD49DA642BBC}"/>
              </a:ext>
            </a:extLst>
          </p:cNvPr>
          <p:cNvSpPr txBox="1"/>
          <p:nvPr/>
        </p:nvSpPr>
        <p:spPr>
          <a:xfrm rot="5400000">
            <a:off x="7455107" y="4579050"/>
            <a:ext cx="1873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rgbClr val="C00000"/>
                </a:solidFill>
                <a:latin typeface="Arial Black" panose="020B0A04020102020204" pitchFamily="34" charset="0"/>
              </a:rPr>
              <a:t>ASIAKAS-RAADIT YMS.</a:t>
            </a:r>
          </a:p>
        </p:txBody>
      </p:sp>
    </p:spTree>
    <p:extLst>
      <p:ext uri="{BB962C8B-B14F-4D97-AF65-F5344CB8AC3E}">
        <p14:creationId xmlns:p14="http://schemas.microsoft.com/office/powerpoint/2010/main" val="1422139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Palveluiden järjestämistä ohjaavat periaatteet ja tavoitteet</a:t>
            </a:r>
            <a:endParaRPr lang="fi-FI" sz="200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772816"/>
            <a:ext cx="4038600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i-FI" sz="4600" b="1" dirty="0"/>
              <a:t>Maakuntakonserni</a:t>
            </a:r>
            <a:endParaRPr lang="fi-FI" sz="2400" b="1" dirty="0"/>
          </a:p>
          <a:p>
            <a:pPr marL="0" indent="0">
              <a:buNone/>
            </a:pPr>
            <a:endParaRPr lang="fi-FI" sz="2000" b="1" dirty="0"/>
          </a:p>
          <a:p>
            <a:r>
              <a:rPr lang="fi-FI" sz="3300" dirty="0"/>
              <a:t>Maakunnan toimintaa ja palveluiden järjestämistä ohjaavat arvot</a:t>
            </a:r>
          </a:p>
          <a:p>
            <a:r>
              <a:rPr lang="fi-FI" sz="3300" dirty="0"/>
              <a:t>Toiminnan yleiset periaatteet</a:t>
            </a:r>
          </a:p>
          <a:p>
            <a:r>
              <a:rPr lang="fi-FI" sz="3300" dirty="0"/>
              <a:t>Taloudelliset tavoitteet	</a:t>
            </a:r>
          </a:p>
          <a:p>
            <a:r>
              <a:rPr lang="fi-FI" sz="3300" dirty="0"/>
              <a:t>Laadulliset tavoitteet</a:t>
            </a:r>
          </a:p>
          <a:p>
            <a:r>
              <a:rPr lang="fi-FI" sz="3300" dirty="0"/>
              <a:t>Henkilöstö ja osaaminen</a:t>
            </a:r>
          </a:p>
          <a:p>
            <a:r>
              <a:rPr lang="fi-FI" sz="3300" dirty="0"/>
              <a:t>Palveluiden saatavuus ja saavutettavuus</a:t>
            </a:r>
          </a:p>
          <a:p>
            <a:r>
              <a:rPr lang="fi-FI" sz="3300" dirty="0"/>
              <a:t>Integraatio	</a:t>
            </a:r>
          </a:p>
          <a:p>
            <a:r>
              <a:rPr lang="fi-FI" sz="3300" dirty="0"/>
              <a:t>Asiakkuuksien hallinta	</a:t>
            </a:r>
          </a:p>
          <a:p>
            <a:r>
              <a:rPr lang="fi-FI" sz="3300" dirty="0"/>
              <a:t>Tiedon hallinta ja tiedolla johtaminen</a:t>
            </a:r>
          </a:p>
          <a:p>
            <a:r>
              <a:rPr lang="fi-FI" sz="3300" dirty="0"/>
              <a:t>Palvelutuotannon järjestäminen	</a:t>
            </a:r>
          </a:p>
          <a:p>
            <a:r>
              <a:rPr lang="fi-FI" sz="3300" dirty="0"/>
              <a:t>Palvelutuottajien valvonta</a:t>
            </a:r>
          </a:p>
          <a:p>
            <a:r>
              <a:rPr lang="fi-FI" sz="3300" dirty="0"/>
              <a:t>Palvelustrategian ja palvelulupauksen toteutumisen seuranta</a:t>
            </a:r>
          </a:p>
          <a:p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xmlns="" id="{9E35C00D-789A-4E74-A497-6E068E8EB2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5783" y="1772815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fi-FI" sz="2500" b="1" dirty="0"/>
              <a:t>Kasvunmaakunta</a:t>
            </a:r>
          </a:p>
          <a:p>
            <a:pPr marL="0" indent="0">
              <a:buNone/>
            </a:pPr>
            <a:endParaRPr lang="fi-FI" sz="900" b="1" dirty="0"/>
          </a:p>
          <a:p>
            <a:pPr>
              <a:spcBef>
                <a:spcPts val="0"/>
              </a:spcBef>
            </a:pPr>
            <a:r>
              <a:rPr lang="fi-FI" sz="1800" dirty="0"/>
              <a:t>Maakunnan elinvoima</a:t>
            </a:r>
          </a:p>
          <a:p>
            <a:pPr>
              <a:spcBef>
                <a:spcPts val="0"/>
              </a:spcBef>
            </a:pPr>
            <a:r>
              <a:rPr lang="fi-FI" sz="1800" dirty="0"/>
              <a:t>Kansalaisten osallistuminen ja vaikuttaminen</a:t>
            </a:r>
          </a:p>
          <a:p>
            <a:pPr>
              <a:spcBef>
                <a:spcPts val="0"/>
              </a:spcBef>
            </a:pPr>
            <a:r>
              <a:rPr lang="fi-FI" sz="1800" dirty="0"/>
              <a:t>Markkinoiden toimivuus ja monipuolisuus</a:t>
            </a:r>
          </a:p>
          <a:p>
            <a:pPr>
              <a:spcBef>
                <a:spcPts val="0"/>
              </a:spcBef>
            </a:pPr>
            <a:r>
              <a:rPr lang="fi-FI" sz="1800" dirty="0"/>
              <a:t>Maakunnan ja kuntien yhteistyö ja työnjako	</a:t>
            </a:r>
          </a:p>
          <a:p>
            <a:pPr>
              <a:spcBef>
                <a:spcPts val="0"/>
              </a:spcBef>
            </a:pPr>
            <a:r>
              <a:rPr lang="fi-FI" sz="1800" dirty="0"/>
              <a:t>Maakuntien välinen yhteistyö</a:t>
            </a:r>
          </a:p>
          <a:p>
            <a:pPr>
              <a:spcBef>
                <a:spcPts val="0"/>
              </a:spcBef>
            </a:pPr>
            <a:r>
              <a:rPr lang="fi-FI" sz="1800" dirty="0"/>
              <a:t>Maakunnan ja valtion välinen yhteistyö	</a:t>
            </a:r>
          </a:p>
          <a:p>
            <a:pPr>
              <a:spcBef>
                <a:spcPts val="0"/>
              </a:spcBef>
            </a:pPr>
            <a:r>
              <a:rPr lang="fi-FI" sz="1800" dirty="0"/>
              <a:t>Yhteistyö järjestöjen kanssa	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1672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Keski-Suomen Sote ja maakuntauudistuksen PP-pohja_l</Template>
  <TotalTime>23930</TotalTime>
  <Words>791</Words>
  <Application>Microsoft Office PowerPoint</Application>
  <PresentationFormat>Näytössä katseltava diaesitys (4:3)</PresentationFormat>
  <Paragraphs>191</Paragraphs>
  <Slides>14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5" baseType="lpstr">
      <vt:lpstr>Office-teema</vt:lpstr>
      <vt:lpstr>Maakuntastrategia   26.1.2018</vt:lpstr>
      <vt:lpstr>Maakuntalakiluonnos sanoo</vt:lpstr>
      <vt:lpstr>Keski-Suomen tulkinta maakuntastrategiasta</vt:lpstr>
      <vt:lpstr>Strategiakello</vt:lpstr>
      <vt:lpstr>Tavoitteena muodonmuutos</vt:lpstr>
      <vt:lpstr>Maakuntastrategia 2025</vt:lpstr>
      <vt:lpstr>Millainen maakuntastrategia?</vt:lpstr>
      <vt:lpstr>Järjestäjän ja tuottajan roolit ja tehtävät</vt:lpstr>
      <vt:lpstr>Palveluiden järjestämistä ohjaavat periaatteet ja tavoitteet</vt:lpstr>
      <vt:lpstr>Maakunnan tehtävät ja palvelut järjestetään niin, että ne: </vt:lpstr>
      <vt:lpstr>Maakunnan tehtävät ja palvelut järjestetään niin, että ne: </vt:lpstr>
      <vt:lpstr>Talouden tavoitteet  12.1.2018 seminaarin linjaamassa järjestyksessä</vt:lpstr>
      <vt:lpstr>Mikä Keski-Suomen maakunnalle on tärkeää ja tavoiteltavaa?  </vt:lpstr>
      <vt:lpstr>Seuraa valmistelua</vt:lpstr>
    </vt:vector>
  </TitlesOfParts>
  <Company>Jyväskylän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Pirjo Peräaho</dc:creator>
  <cp:lastModifiedBy>Henna Södergård</cp:lastModifiedBy>
  <cp:revision>217</cp:revision>
  <dcterms:created xsi:type="dcterms:W3CDTF">2017-08-03T04:58:34Z</dcterms:created>
  <dcterms:modified xsi:type="dcterms:W3CDTF">2018-01-26T06:31:51Z</dcterms:modified>
</cp:coreProperties>
</file>